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84" r:id="rId4"/>
    <p:sldId id="286" r:id="rId5"/>
    <p:sldId id="288" r:id="rId6"/>
    <p:sldId id="279" r:id="rId7"/>
    <p:sldId id="257" r:id="rId8"/>
    <p:sldId id="260" r:id="rId9"/>
    <p:sldId id="261" r:id="rId10"/>
    <p:sldId id="280" r:id="rId11"/>
    <p:sldId id="259" r:id="rId12"/>
    <p:sldId id="289" r:id="rId13"/>
    <p:sldId id="262" r:id="rId14"/>
    <p:sldId id="263" r:id="rId15"/>
    <p:sldId id="266" r:id="rId16"/>
    <p:sldId id="275" r:id="rId17"/>
    <p:sldId id="281" r:id="rId18"/>
    <p:sldId id="290" r:id="rId19"/>
    <p:sldId id="268" r:id="rId20"/>
    <p:sldId id="277" r:id="rId21"/>
    <p:sldId id="287" r:id="rId22"/>
    <p:sldId id="273" r:id="rId23"/>
    <p:sldId id="278" r:id="rId24"/>
    <p:sldId id="276" r:id="rId25"/>
    <p:sldId id="291" r:id="rId26"/>
    <p:sldId id="258" r:id="rId27"/>
    <p:sldId id="270"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55" autoAdjust="0"/>
    <p:restoredTop sz="94710" autoAdjust="0"/>
  </p:normalViewPr>
  <p:slideViewPr>
    <p:cSldViewPr>
      <p:cViewPr varScale="1">
        <p:scale>
          <a:sx n="110" d="100"/>
          <a:sy n="110" d="100"/>
        </p:scale>
        <p:origin x="-120" y="-688"/>
      </p:cViewPr>
      <p:guideLst>
        <p:guide orient="horz" pos="2160"/>
        <p:guide pos="2880"/>
      </p:guideLst>
    </p:cSldViewPr>
  </p:slideViewPr>
  <p:outlineViewPr>
    <p:cViewPr>
      <p:scale>
        <a:sx n="33" d="100"/>
        <a:sy n="33" d="100"/>
      </p:scale>
      <p:origin x="42" y="2157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546512-3C79-45DF-A98B-9D274C918A47}" type="datetimeFigureOut">
              <a:rPr lang="en-US" smtClean="0"/>
              <a:pPr/>
              <a:t>11/20/10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25528-55A2-435D-9B2F-B2888CF9CB2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546512-3C79-45DF-A98B-9D274C918A47}" type="datetimeFigureOut">
              <a:rPr lang="en-US" smtClean="0"/>
              <a:pPr/>
              <a:t>11/20/10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25528-55A2-435D-9B2F-B2888CF9CB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546512-3C79-45DF-A98B-9D274C918A47}" type="datetimeFigureOut">
              <a:rPr lang="en-US" smtClean="0"/>
              <a:pPr/>
              <a:t>11/20/10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25528-55A2-435D-9B2F-B2888CF9CB2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546512-3C79-45DF-A98B-9D274C918A47}" type="datetimeFigureOut">
              <a:rPr lang="en-US" smtClean="0"/>
              <a:pPr/>
              <a:t>11/20/10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25528-55A2-435D-9B2F-B2888CF9CB2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546512-3C79-45DF-A98B-9D274C918A47}" type="datetimeFigureOut">
              <a:rPr lang="en-US" smtClean="0"/>
              <a:pPr/>
              <a:t>11/20/10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25528-55A2-435D-9B2F-B2888CF9CB2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546512-3C79-45DF-A98B-9D274C918A47}" type="datetimeFigureOut">
              <a:rPr lang="en-US" smtClean="0"/>
              <a:pPr/>
              <a:t>11/20/10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D25528-55A2-435D-9B2F-B2888CF9CB2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546512-3C79-45DF-A98B-9D274C918A47}" type="datetimeFigureOut">
              <a:rPr lang="en-US" smtClean="0"/>
              <a:pPr/>
              <a:t>11/20/10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D25528-55A2-435D-9B2F-B2888CF9CB2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546512-3C79-45DF-A98B-9D274C918A47}" type="datetimeFigureOut">
              <a:rPr lang="en-US" smtClean="0"/>
              <a:pPr/>
              <a:t>11/20/10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D25528-55A2-435D-9B2F-B2888CF9CB2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46512-3C79-45DF-A98B-9D274C918A47}" type="datetimeFigureOut">
              <a:rPr lang="en-US" smtClean="0"/>
              <a:pPr/>
              <a:t>11/20/10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D25528-55A2-435D-9B2F-B2888CF9CB2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46512-3C79-45DF-A98B-9D274C918A47}" type="datetimeFigureOut">
              <a:rPr lang="en-US" smtClean="0"/>
              <a:pPr/>
              <a:t>11/20/10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D25528-55A2-435D-9B2F-B2888CF9CB2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46512-3C79-45DF-A98B-9D274C918A47}" type="datetimeFigureOut">
              <a:rPr lang="en-US" smtClean="0"/>
              <a:pPr/>
              <a:t>11/20/10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D25528-55A2-435D-9B2F-B2888CF9CB2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546512-3C79-45DF-A98B-9D274C918A47}" type="datetimeFigureOut">
              <a:rPr lang="en-US" smtClean="0"/>
              <a:pPr/>
              <a:t>11/20/10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D25528-55A2-435D-9B2F-B2888CF9CB2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jpeg"/><Relationship Id="rId1" Type="http://schemas.microsoft.com/office/2007/relationships/media" Target="file:///C:\Users\Admin\Desktop\Protien1.wmv" TargetMode="External"/><Relationship Id="rId2" Type="http://schemas.openxmlformats.org/officeDocument/2006/relationships/video" Target="file:///C:\Users\Admin\Desktop\Protien1.wmv"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file:///C:\Users\Admin\Desktop\2photon_Movie.avi" TargetMode="External"/><Relationship Id="rId2" Type="http://schemas.openxmlformats.org/officeDocument/2006/relationships/video" Target="file:///C:\Users\Admin\Desktop\2photon_Movie.avi"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8.png"/><Relationship Id="rId1" Type="http://schemas.microsoft.com/office/2007/relationships/media" Target="file:///C:\Users\Admin\Desktop\dawkins%20and%20stein.wmv" TargetMode="External"/><Relationship Id="rId2" Type="http://schemas.openxmlformats.org/officeDocument/2006/relationships/video" Target="file:///C:\Users\Admin\Desktop\dawkins%20and%20stein.wm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6.xml.rels><?xml version="1.0" encoding="UTF-8" standalone="yes"?>
<Relationships xmlns="http://schemas.openxmlformats.org/package/2006/relationships"><Relationship Id="rId11" Type="http://schemas.openxmlformats.org/officeDocument/2006/relationships/hyperlink" Target="http://www.icr.org/zircon-helium/" TargetMode="External"/><Relationship Id="rId12" Type="http://schemas.openxmlformats.org/officeDocument/2006/relationships/hyperlink" Target="http://www.icr.org/ocean-salinity/" TargetMode="External"/><Relationship Id="rId13" Type="http://schemas.openxmlformats.org/officeDocument/2006/relationships/hyperlink" Target="http://www.icr.org/articles/view/4331/257/" TargetMode="External"/><Relationship Id="rId14" Type="http://schemas.openxmlformats.org/officeDocument/2006/relationships/hyperlink" Target="http://www.icr.org/article/dinosaur-soft-tissue-biofilm-or-blood-vessels/" TargetMode="External"/><Relationship Id="rId15" Type="http://schemas.openxmlformats.org/officeDocument/2006/relationships/hyperlink" Target="http://www.apologeticspress.org/articles/2204" TargetMode="External"/><Relationship Id="rId1" Type="http://schemas.openxmlformats.org/officeDocument/2006/relationships/slideLayout" Target="../slideLayouts/slideLayout2.xml"/><Relationship Id="rId2" Type="http://schemas.openxmlformats.org/officeDocument/2006/relationships/hyperlink" Target="http://mw1.merriam-webster.com/dictionary/faith" TargetMode="External"/><Relationship Id="rId3" Type="http://schemas.openxmlformats.org/officeDocument/2006/relationships/hyperlink" Target="http://www.reasons.org/fulfilled-prophecy-evidence-reliability-bible" TargetMode="External"/><Relationship Id="rId4" Type="http://schemas.openxmlformats.org/officeDocument/2006/relationships/hyperlink" Target="http://www.digisys.net/users/ddalton/the_bible_vs__other_ancient_books.htm" TargetMode="External"/><Relationship Id="rId5" Type="http://schemas.openxmlformats.org/officeDocument/2006/relationships/hyperlink" Target="http://www.adherents.com/people/100_scientists.html" TargetMode="External"/><Relationship Id="rId6" Type="http://schemas.openxmlformats.org/officeDocument/2006/relationships/hyperlink" Target="http://atheism.about.com/b/2008/06/23/nihilist-philosophy-atheism-and-nihilism.htm" TargetMode="External"/><Relationship Id="rId7" Type="http://schemas.openxmlformats.org/officeDocument/2006/relationships/hyperlink" Target="http://en.wikipedia.org/wiki/Evolution" TargetMode="External"/><Relationship Id="rId8" Type="http://schemas.openxmlformats.org/officeDocument/2006/relationships/hyperlink" Target="http://en.wikipedia.org/wiki/Timeline_of_evolution" TargetMode="External"/><Relationship Id="rId9" Type="http://schemas.openxmlformats.org/officeDocument/2006/relationships/hyperlink" Target="http://www.youtube.com/watch?v=3-u0Ptv0Vvg&amp;NR=1" TargetMode="External"/><Relationship Id="rId10" Type="http://schemas.openxmlformats.org/officeDocument/2006/relationships/hyperlink" Target="http://www.icr.org/carbon-14/"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file:///C:\Old%20Laptop\C\Customer%20Images\UC%20Davis\Tomatoe%20Transport.avi" TargetMode="External"/><Relationship Id="rId2" Type="http://schemas.openxmlformats.org/officeDocument/2006/relationships/video" Target="file:///C:\Old%20Laptop\C\Customer%20Images\UC%20Davis\Tomatoe%20Transport.avi"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81643" y="0"/>
            <a:ext cx="9307286" cy="6858000"/>
          </a:xfrm>
          <a:prstGeom prst="rect">
            <a:avLst/>
          </a:prstGeom>
          <a:noFill/>
          <a:ln w="9525">
            <a:noFill/>
            <a:miter lim="800000"/>
            <a:headEnd/>
            <a:tailEnd/>
          </a:ln>
        </p:spPr>
      </p:pic>
      <p:sp>
        <p:nvSpPr>
          <p:cNvPr id="2" name="Title 1"/>
          <p:cNvSpPr>
            <a:spLocks noGrp="1"/>
          </p:cNvSpPr>
          <p:nvPr>
            <p:ph type="ctrTitle"/>
          </p:nvPr>
        </p:nvSpPr>
        <p:spPr>
          <a:xfrm>
            <a:off x="685800" y="3429000"/>
            <a:ext cx="7772400" cy="1470025"/>
          </a:xfrm>
        </p:spPr>
        <p:txBody>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Does God Exist? Is the Bible Accurate?</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lum bright="69000" contrast="-33000"/>
          </a:blip>
          <a:srcRect/>
          <a:stretch>
            <a:fillRect/>
          </a:stretch>
        </p:blipFill>
        <p:spPr bwMode="auto">
          <a:xfrm>
            <a:off x="609600" y="1219200"/>
            <a:ext cx="7885081" cy="52418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lstStyle/>
          <a:p>
            <a:r>
              <a:rPr lang="en-US" dirty="0" smtClean="0"/>
              <a:t>Scientific Facts in OT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Gen 17:12 - Circumcise on the 8</a:t>
            </a:r>
            <a:r>
              <a:rPr lang="en-US" baseline="30000" dirty="0" smtClean="0"/>
              <a:t>th</a:t>
            </a:r>
            <a:r>
              <a:rPr lang="en-US" dirty="0" smtClean="0"/>
              <a:t> day..</a:t>
            </a:r>
            <a:r>
              <a:rPr lang="en-US" sz="1400" dirty="0" smtClean="0"/>
              <a:t>(19)</a:t>
            </a:r>
          </a:p>
          <a:p>
            <a:r>
              <a:rPr lang="en-US" dirty="0" smtClean="0"/>
              <a:t>Lev 17:11 - "For the life of the flesh is in the blood.“</a:t>
            </a:r>
          </a:p>
          <a:p>
            <a:r>
              <a:rPr lang="en-US" dirty="0" smtClean="0"/>
              <a:t>Leprosy</a:t>
            </a:r>
          </a:p>
          <a:p>
            <a:pPr lvl="1"/>
            <a:r>
              <a:rPr lang="en-US" dirty="0" smtClean="0"/>
              <a:t>Quarantine (Lev. 13,14,22, Num. 19)</a:t>
            </a:r>
          </a:p>
          <a:p>
            <a:pPr lvl="1"/>
            <a:r>
              <a:rPr lang="en-US" dirty="0" smtClean="0"/>
              <a:t>Wash Hands in </a:t>
            </a:r>
            <a:r>
              <a:rPr lang="en-US" i="1" dirty="0" smtClean="0"/>
              <a:t>running water</a:t>
            </a:r>
            <a:r>
              <a:rPr lang="en-US" dirty="0" smtClean="0"/>
              <a:t>. </a:t>
            </a:r>
          </a:p>
          <a:p>
            <a:pPr lvl="1"/>
            <a:r>
              <a:rPr lang="en-US" dirty="0" smtClean="0"/>
              <a:t>Lepers’ Clothes Burned (Lev. 13:52)</a:t>
            </a:r>
          </a:p>
          <a:p>
            <a:r>
              <a:rPr lang="en-US" dirty="0" smtClean="0"/>
              <a:t>Earth is a Sphere</a:t>
            </a:r>
          </a:p>
          <a:p>
            <a:pPr lvl="1"/>
            <a:r>
              <a:rPr lang="en-US" dirty="0" smtClean="0"/>
              <a:t>Isa. 40:22 “He sits enthroned above the circle of the earth…”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Prophesy</a:t>
            </a:r>
            <a:endParaRPr lang="en-US" dirty="0"/>
          </a:p>
        </p:txBody>
      </p:sp>
      <p:sp>
        <p:nvSpPr>
          <p:cNvPr id="3" name="Content Placeholder 2"/>
          <p:cNvSpPr>
            <a:spLocks noGrp="1"/>
          </p:cNvSpPr>
          <p:nvPr>
            <p:ph idx="1"/>
          </p:nvPr>
        </p:nvSpPr>
        <p:spPr>
          <a:xfrm>
            <a:off x="457200" y="1219200"/>
            <a:ext cx="8382000" cy="5334000"/>
          </a:xfrm>
        </p:spPr>
        <p:txBody>
          <a:bodyPr>
            <a:normAutofit/>
          </a:bodyPr>
          <a:lstStyle/>
          <a:p>
            <a:r>
              <a:rPr lang="en-US" dirty="0" smtClean="0"/>
              <a:t>Fulfilled Prophesy:</a:t>
            </a:r>
          </a:p>
          <a:p>
            <a:pPr lvl="1"/>
            <a:r>
              <a:rPr lang="en-US" dirty="0" smtClean="0"/>
              <a:t>Future of the Jews</a:t>
            </a:r>
          </a:p>
          <a:p>
            <a:pPr lvl="2"/>
            <a:r>
              <a:rPr lang="en-US" dirty="0" smtClean="0"/>
              <a:t>Never destroyed (Lev. 26:44)</a:t>
            </a:r>
          </a:p>
          <a:p>
            <a:pPr lvl="2"/>
            <a:r>
              <a:rPr lang="en-US" dirty="0" smtClean="0"/>
              <a:t>Enemy occupation(Lev. 26:32-33)</a:t>
            </a:r>
          </a:p>
          <a:p>
            <a:pPr lvl="2"/>
            <a:r>
              <a:rPr lang="en-US" dirty="0" smtClean="0"/>
              <a:t>Destruction of Temple (Matt. 24:1-2)</a:t>
            </a:r>
          </a:p>
          <a:p>
            <a:pPr lvl="1"/>
            <a:r>
              <a:rPr lang="en-US" dirty="0" smtClean="0"/>
              <a:t>Regional Prophesy of Nations (i.e. Babylon)</a:t>
            </a:r>
          </a:p>
          <a:p>
            <a:pPr lvl="2"/>
            <a:r>
              <a:rPr lang="en-US" dirty="0" smtClean="0"/>
              <a:t>Permanent Overthrow (Isa 13:19)</a:t>
            </a:r>
          </a:p>
          <a:p>
            <a:pPr lvl="2"/>
            <a:r>
              <a:rPr lang="en-US" dirty="0" smtClean="0"/>
              <a:t>Reduced to Swampland (Isa 14:23)</a:t>
            </a:r>
          </a:p>
          <a:p>
            <a:pPr lvl="2">
              <a:buNone/>
            </a:pPr>
            <a:endParaRPr lang="en-US" dirty="0"/>
          </a:p>
          <a:p>
            <a:pPr lvl="1"/>
            <a:r>
              <a:rPr lang="en-US" b="1" u="sng" dirty="0" smtClean="0"/>
              <a:t>2,500 Prophesies in the Bible, 2000 fulfilled to the letter…</a:t>
            </a:r>
            <a:r>
              <a:rPr lang="en-US" sz="1500" b="1" u="sng" dirty="0" smtClean="0"/>
              <a:t> (3)</a:t>
            </a:r>
          </a:p>
          <a:p>
            <a:pPr lvl="1"/>
            <a:endParaRPr lang="en-US" dirty="0" smtClean="0"/>
          </a:p>
          <a:p>
            <a:pPr lvl="1"/>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5791200" y="1447800"/>
            <a:ext cx="1827068" cy="136642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228600" y="3810000"/>
            <a:ext cx="1114724" cy="1524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ox(in)">
                                      <p:cBhvr>
                                        <p:cTn id="15" dur="500"/>
                                        <p:tgtEl>
                                          <p:spTgt spid="3">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ox(in)">
                                      <p:cBhvr>
                                        <p:cTn id="18" dur="500"/>
                                        <p:tgtEl>
                                          <p:spTgt spid="3">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ox(in)">
                                      <p:cBhvr>
                                        <p:cTn id="21" dur="500"/>
                                        <p:tgtEl>
                                          <p:spTgt spid="3">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7170"/>
                                        </p:tgtEl>
                                        <p:attrNameLst>
                                          <p:attrName>style.visibility</p:attrName>
                                        </p:attrNameLst>
                                      </p:cBhvr>
                                      <p:to>
                                        <p:strVal val="visible"/>
                                      </p:to>
                                    </p:set>
                                    <p:animEffect transition="in" filter="blinds(horizontal)">
                                      <p:cBhvr>
                                        <p:cTn id="24" dur="500"/>
                                        <p:tgtEl>
                                          <p:spTgt spid="717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171"/>
                                        </p:tgtEl>
                                        <p:attrNameLst>
                                          <p:attrName>style.visibility</p:attrName>
                                        </p:attrNameLst>
                                      </p:cBhvr>
                                      <p:to>
                                        <p:strVal val="visible"/>
                                      </p:to>
                                    </p:set>
                                    <p:anim calcmode="lin" valueType="num">
                                      <p:cBhvr additive="base">
                                        <p:cTn id="41" dur="500" fill="hold"/>
                                        <p:tgtEl>
                                          <p:spTgt spid="7171"/>
                                        </p:tgtEl>
                                        <p:attrNameLst>
                                          <p:attrName>ppt_x</p:attrName>
                                        </p:attrNameLst>
                                      </p:cBhvr>
                                      <p:tavLst>
                                        <p:tav tm="0">
                                          <p:val>
                                            <p:strVal val="#ppt_x"/>
                                          </p:val>
                                        </p:tav>
                                        <p:tav tm="100000">
                                          <p:val>
                                            <p:strVal val="#ppt_x"/>
                                          </p:val>
                                        </p:tav>
                                      </p:tavLst>
                                    </p:anim>
                                    <p:anim calcmode="lin" valueType="num">
                                      <p:cBhvr additive="base">
                                        <p:cTn id="42"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457200" y="3352800"/>
            <a:ext cx="8153400" cy="3337569"/>
          </a:xfrm>
          <a:prstGeom prst="rect">
            <a:avLst/>
          </a:prstGeom>
          <a:ln>
            <a:noFill/>
          </a:ln>
          <a:effectLst>
            <a:softEdge rad="112500"/>
          </a:effectLst>
          <a:scene3d>
            <a:camera prst="obliqueBottomRight"/>
            <a:lightRig rig="threePt" dir="t"/>
          </a:scene3d>
        </p:spPr>
      </p:pic>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The Bible in your hands is accurate.</a:t>
            </a:r>
          </a:p>
          <a:p>
            <a:r>
              <a:rPr lang="en-US" dirty="0" smtClean="0"/>
              <a:t>The Bible’s </a:t>
            </a:r>
            <a:r>
              <a:rPr lang="en-US" dirty="0" err="1" smtClean="0"/>
              <a:t>preditions</a:t>
            </a:r>
            <a:r>
              <a:rPr lang="en-US" dirty="0" smtClean="0"/>
              <a:t> keep coming true.</a:t>
            </a:r>
          </a:p>
          <a:p>
            <a:r>
              <a:rPr lang="en-US" dirty="0" smtClean="0"/>
              <a:t>The Bible can be read literally, not as allegory.</a:t>
            </a:r>
          </a:p>
          <a:p>
            <a:pPr>
              <a:buNone/>
            </a:pPr>
            <a:endParaRPr lang="en-US" dirty="0" smtClean="0"/>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History – Christians.</a:t>
            </a:r>
            <a:endParaRPr lang="en-US" dirty="0"/>
          </a:p>
        </p:txBody>
      </p:sp>
      <p:sp>
        <p:nvSpPr>
          <p:cNvPr id="3" name="Content Placeholder 2"/>
          <p:cNvSpPr>
            <a:spLocks noGrp="1"/>
          </p:cNvSpPr>
          <p:nvPr>
            <p:ph idx="1"/>
          </p:nvPr>
        </p:nvSpPr>
        <p:spPr>
          <a:xfrm>
            <a:off x="304800" y="1143000"/>
            <a:ext cx="8382000" cy="5715000"/>
          </a:xfrm>
        </p:spPr>
        <p:txBody>
          <a:bodyPr>
            <a:normAutofit/>
          </a:bodyPr>
          <a:lstStyle/>
          <a:p>
            <a:pPr>
              <a:buNone/>
            </a:pPr>
            <a:r>
              <a:rPr lang="en-US" dirty="0" smtClean="0"/>
              <a:t>Scientists of Faith </a:t>
            </a:r>
            <a:r>
              <a:rPr lang="en-US" sz="1200" dirty="0" smtClean="0"/>
              <a:t>(6)</a:t>
            </a:r>
            <a:r>
              <a:rPr lang="en-US" dirty="0" smtClean="0"/>
              <a:t>:</a:t>
            </a:r>
          </a:p>
          <a:p>
            <a:r>
              <a:rPr lang="en-US" dirty="0" err="1" smtClean="0"/>
              <a:t>Kepler</a:t>
            </a:r>
            <a:r>
              <a:rPr lang="en-US" dirty="0" smtClean="0"/>
              <a:t> 1571-1630 </a:t>
            </a:r>
          </a:p>
          <a:p>
            <a:pPr lvl="1"/>
            <a:r>
              <a:rPr lang="en-US" dirty="0" smtClean="0"/>
              <a:t>Laws of planetary motion.</a:t>
            </a:r>
          </a:p>
          <a:p>
            <a:r>
              <a:rPr lang="en-US" dirty="0" smtClean="0"/>
              <a:t>Boyle 1627-1691</a:t>
            </a:r>
          </a:p>
          <a:p>
            <a:pPr lvl="1"/>
            <a:r>
              <a:rPr lang="en-US" dirty="0" smtClean="0"/>
              <a:t>Founder of modern chemistry</a:t>
            </a:r>
          </a:p>
          <a:p>
            <a:r>
              <a:rPr lang="en-US" dirty="0" err="1" smtClean="0"/>
              <a:t>Grimaldi</a:t>
            </a:r>
            <a:r>
              <a:rPr lang="en-US" dirty="0" smtClean="0"/>
              <a:t> 1618-1663</a:t>
            </a:r>
          </a:p>
          <a:p>
            <a:pPr lvl="1"/>
            <a:r>
              <a:rPr lang="en-US" dirty="0" smtClean="0"/>
              <a:t>Diffraction of light </a:t>
            </a:r>
          </a:p>
          <a:p>
            <a:pPr lvl="1">
              <a:buNone/>
            </a:pPr>
            <a:endParaRPr lang="en-US" dirty="0" smtClean="0"/>
          </a:p>
          <a:p>
            <a:r>
              <a:rPr lang="en-US" dirty="0" smtClean="0"/>
              <a:t>Pascal 1623-1662</a:t>
            </a:r>
          </a:p>
          <a:p>
            <a:pPr lvl="1"/>
            <a:r>
              <a:rPr lang="en-US" dirty="0" smtClean="0"/>
              <a:t>Hydrodynamics (vacuum)</a:t>
            </a:r>
          </a:p>
          <a:p>
            <a:pPr lvl="1">
              <a:buNone/>
            </a:pPr>
            <a:endParaRPr lang="en-US" dirty="0" smtClean="0"/>
          </a:p>
          <a:p>
            <a:pPr lvl="1"/>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5562600" y="1447800"/>
            <a:ext cx="2743200" cy="1322992"/>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6705600" y="2819400"/>
            <a:ext cx="1600200" cy="1143000"/>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7239000" y="4038600"/>
            <a:ext cx="1110803" cy="1407551"/>
          </a:xfrm>
          <a:prstGeom prst="rect">
            <a:avLst/>
          </a:prstGeom>
          <a:noFill/>
          <a:ln w="9525">
            <a:noFill/>
            <a:miter lim="800000"/>
            <a:headEnd/>
            <a:tailEnd/>
          </a:ln>
        </p:spPr>
      </p:pic>
      <p:pic>
        <p:nvPicPr>
          <p:cNvPr id="9221" name="Picture 5"/>
          <p:cNvPicPr>
            <a:picLocks noChangeAspect="1" noChangeArrowheads="1"/>
          </p:cNvPicPr>
          <p:nvPr/>
        </p:nvPicPr>
        <p:blipFill>
          <a:blip r:embed="rId5" cstate="print"/>
          <a:srcRect/>
          <a:stretch>
            <a:fillRect/>
          </a:stretch>
        </p:blipFill>
        <p:spPr bwMode="auto">
          <a:xfrm>
            <a:off x="4343400" y="4038600"/>
            <a:ext cx="2819400" cy="1371940"/>
          </a:xfrm>
          <a:prstGeom prst="rect">
            <a:avLst/>
          </a:prstGeom>
          <a:noFill/>
          <a:ln w="9525">
            <a:noFill/>
            <a:miter lim="800000"/>
            <a:headEnd/>
            <a:tailEnd/>
          </a:ln>
        </p:spPr>
      </p:pic>
      <p:pic>
        <p:nvPicPr>
          <p:cNvPr id="9222" name="Picture 6"/>
          <p:cNvPicPr>
            <a:picLocks noChangeAspect="1" noChangeArrowheads="1"/>
          </p:cNvPicPr>
          <p:nvPr/>
        </p:nvPicPr>
        <p:blipFill>
          <a:blip r:embed="rId6" cstate="print"/>
          <a:srcRect/>
          <a:stretch>
            <a:fillRect/>
          </a:stretch>
        </p:blipFill>
        <p:spPr bwMode="auto">
          <a:xfrm>
            <a:off x="7315200" y="5636260"/>
            <a:ext cx="990600" cy="1221740"/>
          </a:xfrm>
          <a:prstGeom prst="rect">
            <a:avLst/>
          </a:prstGeom>
          <a:noFill/>
          <a:ln w="9525">
            <a:noFill/>
            <a:miter lim="800000"/>
            <a:headEnd/>
            <a:tailEnd/>
          </a:ln>
        </p:spPr>
      </p:pic>
      <p:pic>
        <p:nvPicPr>
          <p:cNvPr id="9223" name="Picture 7"/>
          <p:cNvPicPr>
            <a:picLocks noChangeAspect="1" noChangeArrowheads="1"/>
          </p:cNvPicPr>
          <p:nvPr/>
        </p:nvPicPr>
        <p:blipFill>
          <a:blip r:embed="rId7" cstate="print"/>
          <a:srcRect/>
          <a:stretch>
            <a:fillRect/>
          </a:stretch>
        </p:blipFill>
        <p:spPr bwMode="auto">
          <a:xfrm>
            <a:off x="4800600" y="5675575"/>
            <a:ext cx="2190750" cy="11824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ox(in)">
                                      <p:cBhvr>
                                        <p:cTn id="11" dur="500"/>
                                        <p:tgtEl>
                                          <p:spTgt spid="3">
                                            <p:txEl>
                                              <p:pRg st="1" end="1"/>
                                            </p:txEl>
                                          </p:spTgt>
                                        </p:tgtEl>
                                      </p:cBhvr>
                                    </p:animEffect>
                                  </p:childTnLst>
                                </p:cTn>
                              </p:par>
                              <p:par>
                                <p:cTn id="12" presetID="4" presetClass="entr" presetSubtype="16" fill="hold" nodeType="with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box(in)">
                                      <p:cBhvr>
                                        <p:cTn id="14" dur="500"/>
                                        <p:tgtEl>
                                          <p:spTgt spid="9218"/>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ox(in)">
                                      <p:cBhvr>
                                        <p:cTn id="25" dur="500"/>
                                        <p:tgtEl>
                                          <p:spTgt spid="3">
                                            <p:txEl>
                                              <p:pRg st="4" end="4"/>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9219"/>
                                        </p:tgtEl>
                                        <p:attrNameLst>
                                          <p:attrName>style.visibility</p:attrName>
                                        </p:attrNameLst>
                                      </p:cBhvr>
                                      <p:to>
                                        <p:strVal val="visible"/>
                                      </p:to>
                                    </p:set>
                                    <p:animEffect transition="in" filter="blinds(horizontal)">
                                      <p:cBhvr>
                                        <p:cTn id="28" dur="500"/>
                                        <p:tgtEl>
                                          <p:spTgt spid="9219"/>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ox(in)">
                                      <p:cBhvr>
                                        <p:cTn id="33" dur="500"/>
                                        <p:tgtEl>
                                          <p:spTgt spid="3">
                                            <p:txEl>
                                              <p:pRg st="5" end="5"/>
                                            </p:txEl>
                                          </p:spTgt>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box(in)">
                                      <p:cBhvr>
                                        <p:cTn id="36" dur="500"/>
                                        <p:tgtEl>
                                          <p:spTgt spid="3">
                                            <p:txEl>
                                              <p:pRg st="6" end="6"/>
                                            </p:txEl>
                                          </p:spTgt>
                                        </p:tgtEl>
                                      </p:cBhvr>
                                    </p:animEffect>
                                  </p:childTnLst>
                                </p:cTn>
                              </p:par>
                              <p:par>
                                <p:cTn id="37" presetID="29" presetClass="entr" presetSubtype="0" fill="hold" nodeType="withEffect">
                                  <p:stCondLst>
                                    <p:cond delay="0"/>
                                  </p:stCondLst>
                                  <p:childTnLst>
                                    <p:set>
                                      <p:cBhvr>
                                        <p:cTn id="38" dur="1" fill="hold">
                                          <p:stCondLst>
                                            <p:cond delay="0"/>
                                          </p:stCondLst>
                                        </p:cTn>
                                        <p:tgtEl>
                                          <p:spTgt spid="9221"/>
                                        </p:tgtEl>
                                        <p:attrNameLst>
                                          <p:attrName>style.visibility</p:attrName>
                                        </p:attrNameLst>
                                      </p:cBhvr>
                                      <p:to>
                                        <p:strVal val="visible"/>
                                      </p:to>
                                    </p:set>
                                    <p:anim calcmode="lin" valueType="num">
                                      <p:cBhvr>
                                        <p:cTn id="39" dur="1000" fill="hold"/>
                                        <p:tgtEl>
                                          <p:spTgt spid="9221"/>
                                        </p:tgtEl>
                                        <p:attrNameLst>
                                          <p:attrName>ppt_x</p:attrName>
                                        </p:attrNameLst>
                                      </p:cBhvr>
                                      <p:tavLst>
                                        <p:tav tm="0">
                                          <p:val>
                                            <p:strVal val="#ppt_x-.2"/>
                                          </p:val>
                                        </p:tav>
                                        <p:tav tm="100000">
                                          <p:val>
                                            <p:strVal val="#ppt_x"/>
                                          </p:val>
                                        </p:tav>
                                      </p:tavLst>
                                    </p:anim>
                                    <p:anim calcmode="lin" valueType="num">
                                      <p:cBhvr>
                                        <p:cTn id="40" dur="1000" fill="hold"/>
                                        <p:tgtEl>
                                          <p:spTgt spid="9221"/>
                                        </p:tgtEl>
                                        <p:attrNameLst>
                                          <p:attrName>ppt_y</p:attrName>
                                        </p:attrNameLst>
                                      </p:cBhvr>
                                      <p:tavLst>
                                        <p:tav tm="0">
                                          <p:val>
                                            <p:strVal val="#ppt_y"/>
                                          </p:val>
                                        </p:tav>
                                        <p:tav tm="100000">
                                          <p:val>
                                            <p:strVal val="#ppt_y"/>
                                          </p:val>
                                        </p:tav>
                                      </p:tavLst>
                                    </p:anim>
                                    <p:animEffect transition="in" filter="wipe(right)" prLst="gradientSize: 0.1">
                                      <p:cBhvr>
                                        <p:cTn id="41" dur="1000"/>
                                        <p:tgtEl>
                                          <p:spTgt spid="9221"/>
                                        </p:tgtEl>
                                      </p:cBhvr>
                                    </p:animEffect>
                                  </p:childTnLst>
                                </p:cTn>
                              </p:par>
                              <p:par>
                                <p:cTn id="42" presetID="29" presetClass="entr" presetSubtype="0" fill="hold" nodeType="withEffect">
                                  <p:stCondLst>
                                    <p:cond delay="0"/>
                                  </p:stCondLst>
                                  <p:childTnLst>
                                    <p:set>
                                      <p:cBhvr>
                                        <p:cTn id="43" dur="1" fill="hold">
                                          <p:stCondLst>
                                            <p:cond delay="0"/>
                                          </p:stCondLst>
                                        </p:cTn>
                                        <p:tgtEl>
                                          <p:spTgt spid="9220"/>
                                        </p:tgtEl>
                                        <p:attrNameLst>
                                          <p:attrName>style.visibility</p:attrName>
                                        </p:attrNameLst>
                                      </p:cBhvr>
                                      <p:to>
                                        <p:strVal val="visible"/>
                                      </p:to>
                                    </p:set>
                                    <p:anim calcmode="lin" valueType="num">
                                      <p:cBhvr>
                                        <p:cTn id="44" dur="1000" fill="hold"/>
                                        <p:tgtEl>
                                          <p:spTgt spid="9220"/>
                                        </p:tgtEl>
                                        <p:attrNameLst>
                                          <p:attrName>ppt_x</p:attrName>
                                        </p:attrNameLst>
                                      </p:cBhvr>
                                      <p:tavLst>
                                        <p:tav tm="0">
                                          <p:val>
                                            <p:strVal val="#ppt_x-.2"/>
                                          </p:val>
                                        </p:tav>
                                        <p:tav tm="100000">
                                          <p:val>
                                            <p:strVal val="#ppt_x"/>
                                          </p:val>
                                        </p:tav>
                                      </p:tavLst>
                                    </p:anim>
                                    <p:anim calcmode="lin" valueType="num">
                                      <p:cBhvr>
                                        <p:cTn id="45" dur="1000" fill="hold"/>
                                        <p:tgtEl>
                                          <p:spTgt spid="9220"/>
                                        </p:tgtEl>
                                        <p:attrNameLst>
                                          <p:attrName>ppt_y</p:attrName>
                                        </p:attrNameLst>
                                      </p:cBhvr>
                                      <p:tavLst>
                                        <p:tav tm="0">
                                          <p:val>
                                            <p:strVal val="#ppt_y"/>
                                          </p:val>
                                        </p:tav>
                                        <p:tav tm="100000">
                                          <p:val>
                                            <p:strVal val="#ppt_y"/>
                                          </p:val>
                                        </p:tav>
                                      </p:tavLst>
                                    </p:anim>
                                    <p:animEffect transition="in" filter="wipe(right)" prLst="gradientSize: 0.1">
                                      <p:cBhvr>
                                        <p:cTn id="46" dur="1000"/>
                                        <p:tgtEl>
                                          <p:spTgt spid="9220"/>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box(in)">
                                      <p:cBhvr>
                                        <p:cTn id="51" dur="500"/>
                                        <p:tgtEl>
                                          <p:spTgt spid="3">
                                            <p:txEl>
                                              <p:pRg st="8" end="8"/>
                                            </p:txEl>
                                          </p:spTgt>
                                        </p:tgtEl>
                                      </p:cBhvr>
                                    </p:animEffect>
                                  </p:childTnLst>
                                </p:cTn>
                              </p:par>
                              <p:par>
                                <p:cTn id="52" presetID="47" presetClass="entr" presetSubtype="0" fill="hold" nodeType="withEffect">
                                  <p:stCondLst>
                                    <p:cond delay="0"/>
                                  </p:stCondLst>
                                  <p:childTnLst>
                                    <p:set>
                                      <p:cBhvr>
                                        <p:cTn id="53" dur="1" fill="hold">
                                          <p:stCondLst>
                                            <p:cond delay="0"/>
                                          </p:stCondLst>
                                        </p:cTn>
                                        <p:tgtEl>
                                          <p:spTgt spid="9223"/>
                                        </p:tgtEl>
                                        <p:attrNameLst>
                                          <p:attrName>style.visibility</p:attrName>
                                        </p:attrNameLst>
                                      </p:cBhvr>
                                      <p:to>
                                        <p:strVal val="visible"/>
                                      </p:to>
                                    </p:set>
                                    <p:animEffect transition="in" filter="fade">
                                      <p:cBhvr>
                                        <p:cTn id="54" dur="1000"/>
                                        <p:tgtEl>
                                          <p:spTgt spid="9223"/>
                                        </p:tgtEl>
                                      </p:cBhvr>
                                    </p:animEffect>
                                    <p:anim calcmode="lin" valueType="num">
                                      <p:cBhvr>
                                        <p:cTn id="55" dur="1000" fill="hold"/>
                                        <p:tgtEl>
                                          <p:spTgt spid="9223"/>
                                        </p:tgtEl>
                                        <p:attrNameLst>
                                          <p:attrName>ppt_x</p:attrName>
                                        </p:attrNameLst>
                                      </p:cBhvr>
                                      <p:tavLst>
                                        <p:tav tm="0">
                                          <p:val>
                                            <p:strVal val="#ppt_x"/>
                                          </p:val>
                                        </p:tav>
                                        <p:tav tm="100000">
                                          <p:val>
                                            <p:strVal val="#ppt_x"/>
                                          </p:val>
                                        </p:tav>
                                      </p:tavLst>
                                    </p:anim>
                                    <p:anim calcmode="lin" valueType="num">
                                      <p:cBhvr>
                                        <p:cTn id="56" dur="1000" fill="hold"/>
                                        <p:tgtEl>
                                          <p:spTgt spid="9223"/>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9222"/>
                                        </p:tgtEl>
                                        <p:attrNameLst>
                                          <p:attrName>style.visibility</p:attrName>
                                        </p:attrNameLst>
                                      </p:cBhvr>
                                      <p:to>
                                        <p:strVal val="visible"/>
                                      </p:to>
                                    </p:set>
                                    <p:animEffect transition="in" filter="fade">
                                      <p:cBhvr>
                                        <p:cTn id="59" dur="1000"/>
                                        <p:tgtEl>
                                          <p:spTgt spid="9222"/>
                                        </p:tgtEl>
                                      </p:cBhvr>
                                    </p:animEffect>
                                    <p:anim calcmode="lin" valueType="num">
                                      <p:cBhvr>
                                        <p:cTn id="60" dur="1000" fill="hold"/>
                                        <p:tgtEl>
                                          <p:spTgt spid="9222"/>
                                        </p:tgtEl>
                                        <p:attrNameLst>
                                          <p:attrName>ppt_x</p:attrName>
                                        </p:attrNameLst>
                                      </p:cBhvr>
                                      <p:tavLst>
                                        <p:tav tm="0">
                                          <p:val>
                                            <p:strVal val="#ppt_x"/>
                                          </p:val>
                                        </p:tav>
                                        <p:tav tm="100000">
                                          <p:val>
                                            <p:strVal val="#ppt_x"/>
                                          </p:val>
                                        </p:tav>
                                      </p:tavLst>
                                    </p:anim>
                                    <p:anim calcmode="lin" valueType="num">
                                      <p:cBhvr>
                                        <p:cTn id="61" dur="1000" fill="hold"/>
                                        <p:tgtEl>
                                          <p:spTgt spid="9222"/>
                                        </p:tgtEl>
                                        <p:attrNameLst>
                                          <p:attrName>ppt_y</p:attrName>
                                        </p:attrNameLst>
                                      </p:cBhvr>
                                      <p:tavLst>
                                        <p:tav tm="0">
                                          <p:val>
                                            <p:strVal val="#ppt_y-.1"/>
                                          </p:val>
                                        </p:tav>
                                        <p:tav tm="100000">
                                          <p:val>
                                            <p:strVal val="#ppt_y"/>
                                          </p:val>
                                        </p:tav>
                                      </p:tavLst>
                                    </p:anim>
                                  </p:childTnLst>
                                </p:cTn>
                              </p:par>
                              <p:par>
                                <p:cTn id="62" presetID="4" presetClass="entr" presetSubtype="16" fill="hold" grpId="0" nodeType="withEffect">
                                  <p:stCondLst>
                                    <p:cond delay="0"/>
                                  </p:stCondLst>
                                  <p:childTnLst>
                                    <p:set>
                                      <p:cBhvr>
                                        <p:cTn id="63" dur="1" fill="hold">
                                          <p:stCondLst>
                                            <p:cond delay="0"/>
                                          </p:stCondLst>
                                        </p:cTn>
                                        <p:tgtEl>
                                          <p:spTgt spid="3">
                                            <p:txEl>
                                              <p:pRg st="9" end="9"/>
                                            </p:txEl>
                                          </p:spTgt>
                                        </p:tgtEl>
                                        <p:attrNameLst>
                                          <p:attrName>style.visibility</p:attrName>
                                        </p:attrNameLst>
                                      </p:cBhvr>
                                      <p:to>
                                        <p:strVal val="visible"/>
                                      </p:to>
                                    </p:set>
                                    <p:animEffect transition="in" filter="box(in)">
                                      <p:cBhvr>
                                        <p:cTn id="6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Defined</a:t>
            </a:r>
            <a:endParaRPr lang="en-US" dirty="0"/>
          </a:p>
        </p:txBody>
      </p:sp>
      <p:sp>
        <p:nvSpPr>
          <p:cNvPr id="3" name="Content Placeholder 2"/>
          <p:cNvSpPr>
            <a:spLocks noGrp="1"/>
          </p:cNvSpPr>
          <p:nvPr>
            <p:ph idx="1"/>
          </p:nvPr>
        </p:nvSpPr>
        <p:spPr/>
        <p:txBody>
          <a:bodyPr>
            <a:normAutofit/>
          </a:bodyPr>
          <a:lstStyle/>
          <a:p>
            <a:r>
              <a:rPr lang="en-US" dirty="0" smtClean="0"/>
              <a:t>Mutation – Heritable (passed on) changes that “take” over generations</a:t>
            </a:r>
            <a:r>
              <a:rPr lang="en-US" sz="1300" dirty="0" smtClean="0"/>
              <a:t> (8)</a:t>
            </a:r>
          </a:p>
          <a:p>
            <a:r>
              <a:rPr lang="en-US" dirty="0" smtClean="0"/>
              <a:t>Man Created through a Step-by-step process.</a:t>
            </a:r>
            <a:r>
              <a:rPr lang="en-US" sz="1300" dirty="0" smtClean="0"/>
              <a:t>(8)</a:t>
            </a:r>
          </a:p>
          <a:p>
            <a:r>
              <a:rPr lang="en-US" dirty="0" smtClean="0"/>
              <a:t>Speciation – Species divide and diversify through mutation.  </a:t>
            </a:r>
            <a:r>
              <a:rPr lang="en-US" sz="1300" dirty="0" smtClean="0"/>
              <a:t>(8)</a:t>
            </a:r>
          </a:p>
          <a:p>
            <a:r>
              <a:rPr lang="en-US" b="1" u="sng" dirty="0" smtClean="0"/>
              <a:t>Process relies on basic tenant of </a:t>
            </a:r>
            <a:r>
              <a:rPr lang="en-US" b="1" i="1" u="sng" dirty="0" smtClean="0"/>
              <a:t>change over time.</a:t>
            </a:r>
          </a:p>
          <a:p>
            <a:endParaRPr lang="en-US" dirty="0" smtClean="0"/>
          </a:p>
          <a:p>
            <a:endParaRPr lang="en-US" dirty="0" smtClean="0"/>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in Evolutionary Theory</a:t>
            </a:r>
            <a:endParaRPr lang="en-US" dirty="0"/>
          </a:p>
        </p:txBody>
      </p:sp>
      <p:sp>
        <p:nvSpPr>
          <p:cNvPr id="3" name="Content Placeholder 2"/>
          <p:cNvSpPr>
            <a:spLocks noGrp="1"/>
          </p:cNvSpPr>
          <p:nvPr>
            <p:ph idx="1"/>
          </p:nvPr>
        </p:nvSpPr>
        <p:spPr>
          <a:xfrm>
            <a:off x="457200" y="1143000"/>
            <a:ext cx="8229600" cy="4983163"/>
          </a:xfrm>
        </p:spPr>
        <p:txBody>
          <a:bodyPr>
            <a:normAutofit/>
          </a:bodyPr>
          <a:lstStyle/>
          <a:p>
            <a:r>
              <a:rPr lang="en-US" dirty="0" smtClean="0"/>
              <a:t>Protein Folding </a:t>
            </a:r>
            <a:r>
              <a:rPr lang="en-US" sz="1200" dirty="0" smtClean="0"/>
              <a:t>(10,10a)</a:t>
            </a:r>
          </a:p>
          <a:p>
            <a:pPr>
              <a:buNone/>
            </a:pPr>
            <a:endParaRPr lang="en-US" dirty="0" smtClean="0"/>
          </a:p>
          <a:p>
            <a:endParaRPr lang="en-US" dirty="0" smtClean="0"/>
          </a:p>
          <a:p>
            <a:endParaRPr lang="en-US" dirty="0"/>
          </a:p>
        </p:txBody>
      </p:sp>
      <p:pic>
        <p:nvPicPr>
          <p:cNvPr id="5" name="Protien1.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cstate="print">
            <a:lum contrast="21000"/>
          </a:blip>
          <a:stretch>
            <a:fillRect/>
          </a:stretch>
        </p:blipFill>
        <p:spPr>
          <a:xfrm>
            <a:off x="1371600" y="1600200"/>
            <a:ext cx="6705600" cy="50292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in Evolutionary Theory</a:t>
            </a:r>
            <a:endParaRPr lang="en-US" dirty="0"/>
          </a:p>
        </p:txBody>
      </p:sp>
      <p:sp>
        <p:nvSpPr>
          <p:cNvPr id="3" name="Content Placeholder 2"/>
          <p:cNvSpPr>
            <a:spLocks noGrp="1"/>
          </p:cNvSpPr>
          <p:nvPr>
            <p:ph idx="1"/>
          </p:nvPr>
        </p:nvSpPr>
        <p:spPr>
          <a:xfrm>
            <a:off x="457200" y="1143000"/>
            <a:ext cx="8229600" cy="4983163"/>
          </a:xfrm>
        </p:spPr>
        <p:txBody>
          <a:bodyPr>
            <a:normAutofit/>
          </a:bodyPr>
          <a:lstStyle/>
          <a:p>
            <a:r>
              <a:rPr lang="en-US" dirty="0" smtClean="0"/>
              <a:t>Irreducible Complexity</a:t>
            </a:r>
          </a:p>
          <a:p>
            <a:endParaRPr lang="en-US" b="1" u="sng" dirty="0" smtClean="0"/>
          </a:p>
          <a:p>
            <a:endParaRPr lang="en-US" b="1" u="sng" dirty="0" smtClean="0"/>
          </a:p>
          <a:p>
            <a:pPr lvl="1"/>
            <a:endParaRPr lang="en-US" dirty="0" smtClean="0"/>
          </a:p>
          <a:p>
            <a:endParaRPr lang="en-US" dirty="0" smtClean="0"/>
          </a:p>
          <a:p>
            <a:endParaRPr lang="en-US" dirty="0"/>
          </a:p>
        </p:txBody>
      </p:sp>
      <p:pic>
        <p:nvPicPr>
          <p:cNvPr id="2051" name="Picture 3"/>
          <p:cNvPicPr>
            <a:picLocks noChangeAspect="1" noChangeArrowheads="1"/>
          </p:cNvPicPr>
          <p:nvPr/>
        </p:nvPicPr>
        <p:blipFill>
          <a:blip r:embed="rId2" cstate="print"/>
          <a:srcRect t="10390" b="11688"/>
          <a:stretch>
            <a:fillRect/>
          </a:stretch>
        </p:blipFill>
        <p:spPr bwMode="auto">
          <a:xfrm>
            <a:off x="914400" y="1665111"/>
            <a:ext cx="7010400" cy="519288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duotone>
              <a:prstClr val="black"/>
              <a:srgbClr val="D9C3A5">
                <a:tint val="50000"/>
                <a:satMod val="180000"/>
              </a:srgbClr>
            </a:duotone>
            <a:lum bright="75000" contrast="69000"/>
          </a:blip>
          <a:srcRect/>
          <a:stretch>
            <a:fillRect/>
          </a:stretch>
        </p:blipFill>
        <p:spPr bwMode="auto">
          <a:xfrm>
            <a:off x="-1" y="0"/>
            <a:ext cx="9318269"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Evidence of Design</a:t>
            </a:r>
            <a:endParaRPr lang="en-US" dirty="0"/>
          </a:p>
        </p:txBody>
      </p:sp>
      <p:sp>
        <p:nvSpPr>
          <p:cNvPr id="3" name="Content Placeholder 2"/>
          <p:cNvSpPr>
            <a:spLocks noGrp="1"/>
          </p:cNvSpPr>
          <p:nvPr>
            <p:ph idx="1"/>
          </p:nvPr>
        </p:nvSpPr>
        <p:spPr/>
        <p:txBody>
          <a:bodyPr/>
          <a:lstStyle/>
          <a:p>
            <a:r>
              <a:rPr lang="en-US" b="1" dirty="0" smtClean="0"/>
              <a:t>DNA &amp; It’s Inherent Complexity</a:t>
            </a:r>
          </a:p>
          <a:p>
            <a:r>
              <a:rPr lang="en-US" b="1" dirty="0" smtClean="0"/>
              <a:t>Microbiological Structures and Irreducible Complexity.</a:t>
            </a:r>
          </a:p>
          <a:p>
            <a:r>
              <a:rPr lang="en-US" b="1" dirty="0" smtClean="0"/>
              <a:t>Conditions on Earth Perfect for Life</a:t>
            </a:r>
          </a:p>
          <a:p>
            <a:pPr lvl="1"/>
            <a:r>
              <a:rPr lang="en-US" b="1" dirty="0" smtClean="0"/>
              <a:t>Sun Perfect Distance</a:t>
            </a:r>
          </a:p>
          <a:p>
            <a:pPr lvl="1"/>
            <a:r>
              <a:rPr lang="en-US" b="1" dirty="0" smtClean="0"/>
              <a:t>No Known other Planet to Support Life</a:t>
            </a:r>
          </a:p>
          <a:p>
            <a:pPr lvl="1"/>
            <a:endParaRPr lang="en-US" dirty="0" smtClean="0"/>
          </a:p>
          <a:p>
            <a:pPr lvl="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77000" contrast="-40000"/>
          </a:blip>
          <a:srcRect/>
          <a:stretch>
            <a:fillRect/>
          </a:stretch>
        </p:blipFill>
        <p:spPr bwMode="auto">
          <a:xfrm>
            <a:off x="457200" y="1447800"/>
            <a:ext cx="6833616"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Evolution Cannot explain the level of design and complexity in DNA or in Proteins</a:t>
            </a:r>
          </a:p>
          <a:p>
            <a:r>
              <a:rPr lang="en-US" dirty="0" smtClean="0"/>
              <a:t>Irreducible Complexity Demonstrates Difficulty of Evolution of complex systems.</a:t>
            </a:r>
          </a:p>
          <a:p>
            <a:r>
              <a:rPr lang="en-US" dirty="0" smtClean="0"/>
              <a:t>Statistical Likelihood of Earth being Life Habitable are Rare, or “Miraculous”.</a:t>
            </a:r>
          </a:p>
          <a:p>
            <a:pPr>
              <a:buNone/>
            </a:pP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 for a Young Earth</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dirty="0" smtClean="0"/>
              <a:t>Diamonds and C14</a:t>
            </a:r>
            <a:r>
              <a:rPr lang="en-US" sz="1200" dirty="0" smtClean="0"/>
              <a:t>(14)</a:t>
            </a:r>
          </a:p>
          <a:p>
            <a:endParaRPr lang="en-US" dirty="0" smtClean="0"/>
          </a:p>
          <a:p>
            <a:r>
              <a:rPr lang="en-US" dirty="0" smtClean="0"/>
              <a:t>Helium and Granite </a:t>
            </a:r>
            <a:r>
              <a:rPr lang="en-US" sz="1200" dirty="0" smtClean="0"/>
              <a:t>(15)</a:t>
            </a:r>
          </a:p>
          <a:p>
            <a:pPr>
              <a:buNone/>
            </a:pPr>
            <a:endParaRPr lang="en-US" sz="1200" dirty="0" smtClean="0"/>
          </a:p>
          <a:p>
            <a:pPr>
              <a:buNone/>
            </a:pPr>
            <a:endParaRPr lang="en-US" sz="1200" dirty="0" smtClean="0"/>
          </a:p>
          <a:p>
            <a:r>
              <a:rPr lang="en-US" dirty="0" smtClean="0"/>
              <a:t>Mud in the Sea </a:t>
            </a:r>
            <a:r>
              <a:rPr lang="en-US" sz="1200" dirty="0" smtClean="0"/>
              <a:t>(16)</a:t>
            </a:r>
          </a:p>
          <a:p>
            <a:pPr lvl="1">
              <a:buNone/>
            </a:pPr>
            <a:endParaRPr lang="en-US" dirty="0" smtClean="0"/>
          </a:p>
          <a:p>
            <a:r>
              <a:rPr lang="en-US" dirty="0" smtClean="0"/>
              <a:t>***Yet these Observations indicate a cataclysmic Event (Global Flood) in the near past.</a:t>
            </a:r>
          </a:p>
          <a:p>
            <a:pPr lvl="1">
              <a:buNone/>
            </a:pPr>
            <a:endParaRPr lang="en-US" dirty="0" smtClean="0"/>
          </a:p>
          <a:p>
            <a:pPr lvl="1">
              <a:buNone/>
            </a:pPr>
            <a:endParaRPr lang="en-US" dirty="0"/>
          </a:p>
        </p:txBody>
      </p:sp>
      <p:pic>
        <p:nvPicPr>
          <p:cNvPr id="2052" name="Picture 4"/>
          <p:cNvPicPr>
            <a:picLocks noChangeAspect="1" noChangeArrowheads="1"/>
          </p:cNvPicPr>
          <p:nvPr/>
        </p:nvPicPr>
        <p:blipFill>
          <a:blip r:embed="rId2" cstate="print"/>
          <a:srcRect/>
          <a:stretch>
            <a:fillRect/>
          </a:stretch>
        </p:blipFill>
        <p:spPr bwMode="auto">
          <a:xfrm>
            <a:off x="4724400" y="1295400"/>
            <a:ext cx="2571750" cy="908538"/>
          </a:xfrm>
          <a:prstGeom prst="rect">
            <a:avLst/>
          </a:prstGeom>
          <a:noFill/>
          <a:ln w="9525">
            <a:noFill/>
            <a:miter lim="800000"/>
            <a:headEnd/>
            <a:tailEnd/>
          </a:ln>
        </p:spPr>
      </p:pic>
      <p:pic>
        <p:nvPicPr>
          <p:cNvPr id="2053" name="Picture 5"/>
          <p:cNvPicPr>
            <a:picLocks noChangeAspect="1" noChangeArrowheads="1"/>
          </p:cNvPicPr>
          <p:nvPr/>
        </p:nvPicPr>
        <p:blipFill>
          <a:blip r:embed="rId3" cstate="print"/>
          <a:srcRect/>
          <a:stretch>
            <a:fillRect/>
          </a:stretch>
        </p:blipFill>
        <p:spPr bwMode="auto">
          <a:xfrm>
            <a:off x="4724400" y="2514600"/>
            <a:ext cx="2598789" cy="920714"/>
          </a:xfrm>
          <a:prstGeom prst="rect">
            <a:avLst/>
          </a:prstGeom>
          <a:noFill/>
          <a:ln w="9525">
            <a:noFill/>
            <a:miter lim="800000"/>
            <a:headEnd/>
            <a:tailEnd/>
          </a:ln>
        </p:spPr>
      </p:pic>
      <p:pic>
        <p:nvPicPr>
          <p:cNvPr id="2054" name="Picture 6"/>
          <p:cNvPicPr>
            <a:picLocks noChangeAspect="1" noChangeArrowheads="1"/>
          </p:cNvPicPr>
          <p:nvPr/>
        </p:nvPicPr>
        <p:blipFill>
          <a:blip r:embed="rId4" cstate="print"/>
          <a:srcRect/>
          <a:stretch>
            <a:fillRect/>
          </a:stretch>
        </p:blipFill>
        <p:spPr bwMode="auto">
          <a:xfrm>
            <a:off x="4724400" y="3657600"/>
            <a:ext cx="2590800" cy="91788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47"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1000"/>
                                        <p:tgtEl>
                                          <p:spTgt spid="2052"/>
                                        </p:tgtEl>
                                      </p:cBhvr>
                                    </p:animEffect>
                                    <p:anim calcmode="lin" valueType="num">
                                      <p:cBhvr>
                                        <p:cTn id="11" dur="1000" fill="hold"/>
                                        <p:tgtEl>
                                          <p:spTgt spid="2052"/>
                                        </p:tgtEl>
                                        <p:attrNameLst>
                                          <p:attrName>ppt_x</p:attrName>
                                        </p:attrNameLst>
                                      </p:cBhvr>
                                      <p:tavLst>
                                        <p:tav tm="0">
                                          <p:val>
                                            <p:strVal val="#ppt_x"/>
                                          </p:val>
                                        </p:tav>
                                        <p:tav tm="100000">
                                          <p:val>
                                            <p:strVal val="#ppt_x"/>
                                          </p:val>
                                        </p:tav>
                                      </p:tavLst>
                                    </p:anim>
                                    <p:anim calcmode="lin" valueType="num">
                                      <p:cBhvr>
                                        <p:cTn id="12"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29" presetClass="entr" presetSubtype="0" fill="hold" nodeType="withEffect">
                                  <p:stCondLst>
                                    <p:cond delay="0"/>
                                  </p:stCondLst>
                                  <p:childTnLst>
                                    <p:set>
                                      <p:cBhvr>
                                        <p:cTn id="19" dur="1" fill="hold">
                                          <p:stCondLst>
                                            <p:cond delay="0"/>
                                          </p:stCondLst>
                                        </p:cTn>
                                        <p:tgtEl>
                                          <p:spTgt spid="2053"/>
                                        </p:tgtEl>
                                        <p:attrNameLst>
                                          <p:attrName>style.visibility</p:attrName>
                                        </p:attrNameLst>
                                      </p:cBhvr>
                                      <p:to>
                                        <p:strVal val="visible"/>
                                      </p:to>
                                    </p:set>
                                    <p:anim calcmode="lin" valueType="num">
                                      <p:cBhvr>
                                        <p:cTn id="20" dur="1000" fill="hold"/>
                                        <p:tgtEl>
                                          <p:spTgt spid="2053"/>
                                        </p:tgtEl>
                                        <p:attrNameLst>
                                          <p:attrName>ppt_x</p:attrName>
                                        </p:attrNameLst>
                                      </p:cBhvr>
                                      <p:tavLst>
                                        <p:tav tm="0">
                                          <p:val>
                                            <p:strVal val="#ppt_x-.2"/>
                                          </p:val>
                                        </p:tav>
                                        <p:tav tm="100000">
                                          <p:val>
                                            <p:strVal val="#ppt_x"/>
                                          </p:val>
                                        </p:tav>
                                      </p:tavLst>
                                    </p:anim>
                                    <p:anim calcmode="lin" valueType="num">
                                      <p:cBhvr>
                                        <p:cTn id="21" dur="1000" fill="hold"/>
                                        <p:tgtEl>
                                          <p:spTgt spid="2053"/>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0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par>
                                <p:cTn id="28" presetID="47" presetClass="entr" presetSubtype="0" fill="hold" nodeType="withEffect">
                                  <p:stCondLst>
                                    <p:cond delay="0"/>
                                  </p:stCondLst>
                                  <p:childTnLst>
                                    <p:set>
                                      <p:cBhvr>
                                        <p:cTn id="29" dur="1" fill="hold">
                                          <p:stCondLst>
                                            <p:cond delay="0"/>
                                          </p:stCondLst>
                                        </p:cTn>
                                        <p:tgtEl>
                                          <p:spTgt spid="2054"/>
                                        </p:tgtEl>
                                        <p:attrNameLst>
                                          <p:attrName>style.visibility</p:attrName>
                                        </p:attrNameLst>
                                      </p:cBhvr>
                                      <p:to>
                                        <p:strVal val="visible"/>
                                      </p:to>
                                    </p:set>
                                    <p:animEffect transition="in" filter="fade">
                                      <p:cBhvr>
                                        <p:cTn id="30" dur="1000"/>
                                        <p:tgtEl>
                                          <p:spTgt spid="2054"/>
                                        </p:tgtEl>
                                      </p:cBhvr>
                                    </p:animEffect>
                                    <p:anim calcmode="lin" valueType="num">
                                      <p:cBhvr>
                                        <p:cTn id="31" dur="1000" fill="hold"/>
                                        <p:tgtEl>
                                          <p:spTgt spid="2054"/>
                                        </p:tgtEl>
                                        <p:attrNameLst>
                                          <p:attrName>ppt_x</p:attrName>
                                        </p:attrNameLst>
                                      </p:cBhvr>
                                      <p:tavLst>
                                        <p:tav tm="0">
                                          <p:val>
                                            <p:strVal val="#ppt_x"/>
                                          </p:val>
                                        </p:tav>
                                        <p:tav tm="100000">
                                          <p:val>
                                            <p:strVal val="#ppt_x"/>
                                          </p:val>
                                        </p:tav>
                                      </p:tavLst>
                                    </p:anim>
                                    <p:anim calcmode="lin" valueType="num">
                                      <p:cBhvr>
                                        <p:cTn id="32"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Experience</a:t>
            </a:r>
            <a:endParaRPr lang="en-US" dirty="0"/>
          </a:p>
        </p:txBody>
      </p:sp>
      <p:pic>
        <p:nvPicPr>
          <p:cNvPr id="4" name="2photon_Movie.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1371600" y="1447800"/>
            <a:ext cx="6117837" cy="4800600"/>
          </a:xfrm>
          <a:prstGeom prst="rect">
            <a:avLst/>
          </a:prstGeom>
        </p:spPr>
      </p:pic>
      <p:sp>
        <p:nvSpPr>
          <p:cNvPr id="5" name="TextBox 4"/>
          <p:cNvSpPr txBox="1"/>
          <p:nvPr/>
        </p:nvSpPr>
        <p:spPr>
          <a:xfrm>
            <a:off x="1371600" y="6248400"/>
            <a:ext cx="4114800" cy="369332"/>
          </a:xfrm>
          <a:prstGeom prst="rect">
            <a:avLst/>
          </a:prstGeom>
          <a:noFill/>
        </p:spPr>
        <p:txBody>
          <a:bodyPr wrap="square" rtlCol="0">
            <a:spAutoFit/>
          </a:bodyPr>
          <a:lstStyle/>
          <a:p>
            <a:r>
              <a:rPr lang="en-US" dirty="0" smtClean="0"/>
              <a:t>Cochlea Cells - 2 Photon Excitation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 for a Young Earth</a:t>
            </a:r>
            <a:endParaRPr lang="en-US" dirty="0"/>
          </a:p>
        </p:txBody>
      </p:sp>
      <p:sp>
        <p:nvSpPr>
          <p:cNvPr id="3" name="Content Placeholder 2"/>
          <p:cNvSpPr>
            <a:spLocks noGrp="1"/>
          </p:cNvSpPr>
          <p:nvPr>
            <p:ph idx="1"/>
          </p:nvPr>
        </p:nvSpPr>
        <p:spPr>
          <a:xfrm>
            <a:off x="457200" y="1600201"/>
            <a:ext cx="8229600" cy="2743200"/>
          </a:xfrm>
        </p:spPr>
        <p:txBody>
          <a:bodyPr/>
          <a:lstStyle/>
          <a:p>
            <a:r>
              <a:rPr lang="en-US" dirty="0" smtClean="0"/>
              <a:t>Soft Tissues in Fossils </a:t>
            </a:r>
            <a:r>
              <a:rPr lang="en-US" sz="1200" dirty="0" smtClean="0"/>
              <a:t>(18)</a:t>
            </a:r>
          </a:p>
          <a:p>
            <a:pPr lvl="1"/>
            <a:r>
              <a:rPr lang="en-US" dirty="0" smtClean="0"/>
              <a:t>Tissue Exists!</a:t>
            </a:r>
          </a:p>
          <a:p>
            <a:pPr lvl="1"/>
            <a:r>
              <a:rPr lang="en-US" dirty="0" smtClean="0"/>
              <a:t>Carbon dated to ~68 million years</a:t>
            </a:r>
          </a:p>
          <a:p>
            <a:pPr lvl="1"/>
            <a:r>
              <a:rPr lang="en-US" dirty="0" smtClean="0"/>
              <a:t>Decay range in 50-100,000yrs. </a:t>
            </a:r>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1143000" y="4267200"/>
            <a:ext cx="6667500" cy="2362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lum bright="66000" contrast="-6000"/>
          </a:blip>
          <a:srcRect/>
          <a:stretch>
            <a:fillRect/>
          </a:stretch>
        </p:blipFill>
        <p:spPr bwMode="auto">
          <a:xfrm>
            <a:off x="304800" y="381000"/>
            <a:ext cx="8382000" cy="61817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Evidence for a Young universe</a:t>
            </a:r>
            <a:endParaRPr lang="en-US" dirty="0"/>
          </a:p>
        </p:txBody>
      </p:sp>
      <p:sp>
        <p:nvSpPr>
          <p:cNvPr id="3" name="Content Placeholder 2"/>
          <p:cNvSpPr>
            <a:spLocks noGrp="1"/>
          </p:cNvSpPr>
          <p:nvPr>
            <p:ph idx="1"/>
          </p:nvPr>
        </p:nvSpPr>
        <p:spPr/>
        <p:txBody>
          <a:bodyPr>
            <a:normAutofit/>
          </a:bodyPr>
          <a:lstStyle/>
          <a:p>
            <a:r>
              <a:rPr lang="en-US" dirty="0" smtClean="0"/>
              <a:t>Not Enough Supernovas</a:t>
            </a:r>
            <a:r>
              <a:rPr lang="en-US" sz="1100" dirty="0" smtClean="0"/>
              <a:t>(20)</a:t>
            </a:r>
          </a:p>
          <a:p>
            <a:r>
              <a:rPr lang="en-US" dirty="0" smtClean="0"/>
              <a:t>Spiral Galaxies</a:t>
            </a:r>
          </a:p>
        </p:txBody>
      </p:sp>
      <p:pic>
        <p:nvPicPr>
          <p:cNvPr id="3074" name="Picture 2"/>
          <p:cNvPicPr>
            <a:picLocks noChangeAspect="1" noChangeArrowheads="1"/>
          </p:cNvPicPr>
          <p:nvPr/>
        </p:nvPicPr>
        <p:blipFill>
          <a:blip r:embed="rId3" cstate="print">
            <a:lum bright="-20000"/>
          </a:blip>
          <a:srcRect/>
          <a:stretch>
            <a:fillRect/>
          </a:stretch>
        </p:blipFill>
        <p:spPr bwMode="auto">
          <a:xfrm>
            <a:off x="381000" y="3581400"/>
            <a:ext cx="6629400" cy="28003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55"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p:cTn id="15" dur="1000" fill="hold"/>
                                        <p:tgtEl>
                                          <p:spTgt spid="3074"/>
                                        </p:tgtEl>
                                        <p:attrNameLst>
                                          <p:attrName>ppt_w</p:attrName>
                                        </p:attrNameLst>
                                      </p:cBhvr>
                                      <p:tavLst>
                                        <p:tav tm="0">
                                          <p:val>
                                            <p:strVal val="#ppt_w*0.70"/>
                                          </p:val>
                                        </p:tav>
                                        <p:tav tm="100000">
                                          <p:val>
                                            <p:strVal val="#ppt_w"/>
                                          </p:val>
                                        </p:tav>
                                      </p:tavLst>
                                    </p:anim>
                                    <p:anim calcmode="lin" valueType="num">
                                      <p:cBhvr>
                                        <p:cTn id="16" dur="1000" fill="hold"/>
                                        <p:tgtEl>
                                          <p:spTgt spid="3074"/>
                                        </p:tgtEl>
                                        <p:attrNameLst>
                                          <p:attrName>ppt_h</p:attrName>
                                        </p:attrNameLst>
                                      </p:cBhvr>
                                      <p:tavLst>
                                        <p:tav tm="0">
                                          <p:val>
                                            <p:strVal val="#ppt_h"/>
                                          </p:val>
                                        </p:tav>
                                        <p:tav tm="100000">
                                          <p:val>
                                            <p:strVal val="#ppt_h"/>
                                          </p:val>
                                        </p:tav>
                                      </p:tavLst>
                                    </p:anim>
                                    <p:animEffect transition="in" filter="fade">
                                      <p:cBhvr>
                                        <p:cTn id="1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990600"/>
          </a:xfrm>
        </p:spPr>
        <p:txBody>
          <a:bodyPr>
            <a:normAutofit lnSpcReduction="10000"/>
          </a:bodyPr>
          <a:lstStyle/>
          <a:p>
            <a:pPr>
              <a:buNone/>
            </a:pPr>
            <a:r>
              <a:rPr lang="en-US" dirty="0" smtClean="0"/>
              <a:t>Does belief in evolution occupy the intellectual high ground?</a:t>
            </a:r>
          </a:p>
          <a:p>
            <a:pPr>
              <a:buNone/>
            </a:pPr>
            <a:endParaRPr lang="en-US" dirty="0"/>
          </a:p>
        </p:txBody>
      </p:sp>
      <p:pic>
        <p:nvPicPr>
          <p:cNvPr id="4" name="dawkins and stein.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1676400" y="2057400"/>
            <a:ext cx="6096000" cy="4572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dirty="0" smtClean="0"/>
              <a:t>The Bible is accurate.</a:t>
            </a:r>
          </a:p>
          <a:p>
            <a:r>
              <a:rPr lang="en-US" dirty="0" smtClean="0"/>
              <a:t>The Bible can be read literally.</a:t>
            </a:r>
          </a:p>
          <a:p>
            <a:r>
              <a:rPr lang="en-US" dirty="0" smtClean="0"/>
              <a:t>Modern science keeps re-confirming the bible.</a:t>
            </a:r>
          </a:p>
          <a:p>
            <a:r>
              <a:rPr lang="en-US" dirty="0" smtClean="0"/>
              <a:t>There is simply no naturalistic explanation of the origin of life that holds any water.</a:t>
            </a:r>
            <a:endParaRPr lang="en-US" dirty="0"/>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57200" y="1600200"/>
            <a:ext cx="8229600" cy="4571999"/>
          </a:xfrm>
        </p:spPr>
        <p:txBody>
          <a:bodyPr>
            <a:normAutofit/>
          </a:bodyPr>
          <a:lstStyle/>
          <a:p>
            <a:pPr>
              <a:buNone/>
            </a:pPr>
            <a:r>
              <a:rPr lang="en-US" dirty="0" smtClean="0"/>
              <a:t>Rom 1:20 – “For since the creation of the world, His invisible attributes, His eternal power and divine nature have been clearly seen, being understood through what has been made, so that they are without excuse.”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MW Night Drive.jpg"/>
          <p:cNvPicPr>
            <a:picLocks noChangeAspect="1"/>
          </p:cNvPicPr>
          <p:nvPr/>
        </p:nvPicPr>
        <p:blipFill>
          <a:blip r:embed="rId2" cstate="print"/>
          <a:stretch>
            <a:fillRect/>
          </a:stretch>
        </p:blipFill>
        <p:spPr>
          <a:xfrm>
            <a:off x="-91529" y="0"/>
            <a:ext cx="9235529" cy="6857999"/>
          </a:xfrm>
          <a:prstGeom prst="rect">
            <a:avLst/>
          </a:prstGeom>
        </p:spPr>
      </p:pic>
      <p:sp>
        <p:nvSpPr>
          <p:cNvPr id="5" name="TextBox 4"/>
          <p:cNvSpPr txBox="1"/>
          <p:nvPr/>
        </p:nvSpPr>
        <p:spPr>
          <a:xfrm>
            <a:off x="1295400" y="1295400"/>
            <a:ext cx="7391400" cy="923330"/>
          </a:xfrm>
          <a:prstGeom prst="rect">
            <a:avLst/>
          </a:prstGeom>
          <a:noFill/>
        </p:spPr>
        <p:txBody>
          <a:bodyPr wrap="square" rtlCol="0">
            <a:spAutoFit/>
          </a:bodyPr>
          <a:lstStyle/>
          <a:p>
            <a:r>
              <a:rPr lang="en-US" sz="5400" b="1" i="1" dirty="0" smtClean="0">
                <a:solidFill>
                  <a:schemeClr val="accent1">
                    <a:lumMod val="60000"/>
                    <a:lumOff val="40000"/>
                  </a:schemeClr>
                </a:solidFill>
              </a:rPr>
              <a:t>Who’s Driving your life?</a:t>
            </a:r>
            <a:endParaRPr lang="en-US" sz="5400" b="1" i="1" dirty="0">
              <a:solidFill>
                <a:schemeClr val="accent1">
                  <a:lumMod val="60000"/>
                  <a:lumOff val="40000"/>
                </a:schemeClr>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40000" lnSpcReduction="20000"/>
          </a:bodyPr>
          <a:lstStyle/>
          <a:p>
            <a:pPr marL="514350" indent="-514350">
              <a:buFont typeface="+mj-lt"/>
              <a:buAutoNum type="arabicPeriod"/>
            </a:pPr>
            <a:r>
              <a:rPr lang="en-US" dirty="0" smtClean="0"/>
              <a:t>Webster’s: </a:t>
            </a:r>
            <a:r>
              <a:rPr lang="en-US" dirty="0" smtClean="0">
                <a:hlinkClick r:id="rId2"/>
              </a:rPr>
              <a:t>http://mw1.merriam-webster.com/dictionary/faith</a:t>
            </a:r>
            <a:endParaRPr lang="en-US" dirty="0" smtClean="0"/>
          </a:p>
          <a:p>
            <a:pPr marL="514350" indent="-514350">
              <a:buFont typeface="+mj-lt"/>
              <a:buAutoNum type="arabicPeriod"/>
            </a:pPr>
            <a:r>
              <a:rPr lang="en-US" dirty="0" smtClean="0"/>
              <a:t>From “A Reason For God” by Timothy Keller: p. xvii</a:t>
            </a:r>
          </a:p>
          <a:p>
            <a:pPr marL="514350" indent="-514350">
              <a:buFont typeface="+mj-lt"/>
              <a:buAutoNum type="arabicPeriod"/>
            </a:pPr>
            <a:r>
              <a:rPr lang="en-US" dirty="0" smtClean="0">
                <a:hlinkClick r:id="rId3"/>
              </a:rPr>
              <a:t>http://www.reasons.org/fulfilled-prophecy-evidence-reliability-bible</a:t>
            </a:r>
            <a:endParaRPr lang="en-US" dirty="0" smtClean="0"/>
          </a:p>
          <a:p>
            <a:pPr marL="514350" indent="-514350">
              <a:buFont typeface="+mj-lt"/>
              <a:buAutoNum type="arabicPeriod"/>
            </a:pPr>
            <a:r>
              <a:rPr lang="en-US" dirty="0" smtClean="0">
                <a:hlinkClick r:id="rId4"/>
              </a:rPr>
              <a:t>http://www.digisys.net/users/ddalton/the_bible_vs__other_ancient_books.htm</a:t>
            </a:r>
            <a:endParaRPr lang="en-US" dirty="0" smtClean="0"/>
          </a:p>
          <a:p>
            <a:pPr marL="514350" indent="-514350">
              <a:buFont typeface="+mj-lt"/>
              <a:buAutoNum type="arabicPeriod"/>
            </a:pPr>
            <a:r>
              <a:rPr lang="en-US" dirty="0" smtClean="0">
                <a:hlinkClick r:id="rId4"/>
              </a:rPr>
              <a:t>http://www.digisys.net/users/ddalton/the_bible_vs__other_ancient_books.htm</a:t>
            </a:r>
            <a:endParaRPr lang="en-US" dirty="0" smtClean="0"/>
          </a:p>
          <a:p>
            <a:pPr marL="514350" indent="-514350">
              <a:buFont typeface="+mj-lt"/>
              <a:buAutoNum type="arabicPeriod"/>
            </a:pPr>
            <a:r>
              <a:rPr lang="en-US" dirty="0" smtClean="0">
                <a:hlinkClick r:id="rId5"/>
              </a:rPr>
              <a:t>http://www.adherents.com/people/100_scientists.html</a:t>
            </a:r>
            <a:endParaRPr lang="en-US" dirty="0" smtClean="0"/>
          </a:p>
          <a:p>
            <a:pPr marL="514350" indent="-514350">
              <a:buFont typeface="+mj-lt"/>
              <a:buAutoNum type="arabicPeriod"/>
            </a:pPr>
            <a:r>
              <a:rPr lang="en-US" dirty="0" smtClean="0">
                <a:hlinkClick r:id="rId6"/>
              </a:rPr>
              <a:t>http://atheism.about.com/b/2008/06/23/nihilist-philosophy-atheism-and-nihilism.htm</a:t>
            </a:r>
            <a:endParaRPr lang="en-US" dirty="0" smtClean="0"/>
          </a:p>
          <a:p>
            <a:pPr marL="514350" indent="-514350">
              <a:buFont typeface="+mj-lt"/>
              <a:buAutoNum type="arabicPeriod"/>
            </a:pPr>
            <a:r>
              <a:rPr lang="en-US" dirty="0" smtClean="0">
                <a:hlinkClick r:id="rId7"/>
              </a:rPr>
              <a:t>http://en.wikipedia.org/wiki/Evolution</a:t>
            </a:r>
            <a:endParaRPr lang="en-US" dirty="0" smtClean="0"/>
          </a:p>
          <a:p>
            <a:pPr marL="514350" indent="-514350">
              <a:buFont typeface="+mj-lt"/>
              <a:buAutoNum type="arabicPeriod"/>
            </a:pPr>
            <a:r>
              <a:rPr lang="en-US" dirty="0" smtClean="0">
                <a:hlinkClick r:id="rId8"/>
              </a:rPr>
              <a:t>http://en.wikipedia.org/wiki/Timeline_of_evolution</a:t>
            </a:r>
            <a:endParaRPr lang="en-US" dirty="0" smtClean="0"/>
          </a:p>
          <a:p>
            <a:pPr marL="514350" indent="-514350">
              <a:buFont typeface="+mj-lt"/>
              <a:buAutoNum type="arabicPeriod"/>
            </a:pPr>
            <a:r>
              <a:rPr lang="en-US" dirty="0" smtClean="0">
                <a:hlinkClick r:id="rId9"/>
              </a:rPr>
              <a:t>http://www.youtube.com/watch?v=3-u0Ptv0Vvg&amp;NR=1</a:t>
            </a:r>
            <a:endParaRPr lang="en-US" dirty="0"/>
          </a:p>
          <a:p>
            <a:pPr marL="914400" lvl="1" indent="-514350">
              <a:buAutoNum type="alphaLcPeriod"/>
            </a:pPr>
            <a:r>
              <a:rPr lang="en-US" dirty="0" smtClean="0"/>
              <a:t>Axe DD (2010) The case against a Darwinian origin of protein folds. BIO-Complexity 2010(1):1-12. doi:10.5048/BIO-C.2010.1</a:t>
            </a:r>
          </a:p>
          <a:p>
            <a:pPr marL="914400" lvl="1" indent="-514350">
              <a:buNone/>
            </a:pPr>
            <a:endParaRPr lang="en-US" dirty="0" smtClean="0"/>
          </a:p>
          <a:p>
            <a:pPr marL="514350" indent="-514350">
              <a:buFont typeface="+mj-lt"/>
              <a:buAutoNum type="arabicPeriod"/>
            </a:pPr>
            <a:r>
              <a:rPr lang="en-US" dirty="0" smtClean="0"/>
              <a:t>Birney, E., et. al., Identification and analysis of functional elements in 1% of the human genome by the ENCODE pilot project, </a:t>
            </a:r>
            <a:r>
              <a:rPr lang="en-US" i="1" dirty="0" smtClean="0"/>
              <a:t>Nature</a:t>
            </a:r>
            <a:r>
              <a:rPr lang="en-US" b="1" dirty="0" smtClean="0"/>
              <a:t> 447</a:t>
            </a:r>
            <a:r>
              <a:rPr lang="en-US" dirty="0" smtClean="0"/>
              <a:t>: 799–816, 2007. </a:t>
            </a:r>
          </a:p>
          <a:p>
            <a:pPr marL="514350" indent="-514350">
              <a:buFont typeface="+mj-lt"/>
              <a:buAutoNum type="arabicPeriod"/>
            </a:pPr>
            <a:r>
              <a:rPr lang="en-US" dirty="0" smtClean="0"/>
              <a:t>Faulkner, D. 1998. The Young Faint Sun Paradox and the Age of the Solar System. </a:t>
            </a:r>
            <a:r>
              <a:rPr lang="en-US" i="1" dirty="0" smtClean="0"/>
              <a:t>Acts &amp; Facts</a:t>
            </a:r>
            <a:r>
              <a:rPr lang="en-US" dirty="0" smtClean="0"/>
              <a:t>. 27 (6).</a:t>
            </a:r>
          </a:p>
          <a:p>
            <a:pPr marL="514350" indent="-514350">
              <a:buFont typeface="+mj-lt"/>
              <a:buAutoNum type="arabicPeriod"/>
            </a:pPr>
            <a:r>
              <a:rPr lang="en-US" dirty="0" smtClean="0"/>
              <a:t>Evolution Ex Nihilo by Henry Morris, Ph.D. </a:t>
            </a:r>
          </a:p>
          <a:p>
            <a:pPr marL="514350" indent="-514350">
              <a:buFont typeface="+mj-lt"/>
              <a:buAutoNum type="arabicPeriod"/>
            </a:pPr>
            <a:r>
              <a:rPr lang="en-US" dirty="0" smtClean="0">
                <a:hlinkClick r:id="rId10"/>
              </a:rPr>
              <a:t>http://www.icr.org/carbon-14/</a:t>
            </a:r>
            <a:endParaRPr lang="en-US" dirty="0" smtClean="0"/>
          </a:p>
          <a:p>
            <a:pPr marL="514350" indent="-514350">
              <a:buFont typeface="+mj-lt"/>
              <a:buAutoNum type="arabicPeriod"/>
            </a:pPr>
            <a:r>
              <a:rPr lang="en-US" dirty="0" smtClean="0">
                <a:hlinkClick r:id="rId11"/>
              </a:rPr>
              <a:t>http://www.icr.org/zircon-helium/</a:t>
            </a:r>
            <a:endParaRPr lang="en-US" dirty="0" smtClean="0"/>
          </a:p>
          <a:p>
            <a:pPr marL="514350" indent="-514350">
              <a:buFont typeface="+mj-lt"/>
              <a:buAutoNum type="arabicPeriod"/>
            </a:pPr>
            <a:r>
              <a:rPr lang="en-US" dirty="0" smtClean="0">
                <a:hlinkClick r:id="rId12"/>
              </a:rPr>
              <a:t>http://www.icr.org/ocean-salinity/</a:t>
            </a:r>
            <a:endParaRPr lang="en-US" dirty="0" smtClean="0"/>
          </a:p>
          <a:p>
            <a:pPr marL="514350" indent="-514350">
              <a:buFont typeface="+mj-lt"/>
              <a:buAutoNum type="arabicPeriod"/>
            </a:pPr>
            <a:r>
              <a:rPr lang="en-US" dirty="0" smtClean="0">
                <a:hlinkClick r:id="rId13"/>
              </a:rPr>
              <a:t>http://www.icr.org/articles/view/4331/257/</a:t>
            </a:r>
            <a:endParaRPr lang="en-US" dirty="0" smtClean="0"/>
          </a:p>
          <a:p>
            <a:pPr marL="514350" indent="-514350">
              <a:buFont typeface="+mj-lt"/>
              <a:buAutoNum type="arabicPeriod"/>
            </a:pPr>
            <a:r>
              <a:rPr lang="en-US" dirty="0" smtClean="0">
                <a:hlinkClick r:id="rId14"/>
              </a:rPr>
              <a:t>http://www.icr.org/article/dinosaur-soft-tissue-biofilm-or-blood-vessels/</a:t>
            </a:r>
            <a:endParaRPr lang="en-US" dirty="0" smtClean="0"/>
          </a:p>
          <a:p>
            <a:pPr marL="514350" indent="-514350">
              <a:buFont typeface="+mj-lt"/>
              <a:buAutoNum type="arabicPeriod"/>
            </a:pPr>
            <a:r>
              <a:rPr lang="en-US" dirty="0" smtClean="0">
                <a:hlinkClick r:id="rId15"/>
              </a:rPr>
              <a:t>http://www.apologeticspress.org/articles/2204</a:t>
            </a:r>
            <a:endParaRPr lang="en-US" dirty="0" smtClean="0"/>
          </a:p>
          <a:p>
            <a:pPr marL="514350" indent="-514350">
              <a:buFont typeface="+mj-lt"/>
              <a:buAutoNum type="arabicPeriod"/>
            </a:pPr>
            <a:r>
              <a:rPr lang="en-US" dirty="0" smtClean="0"/>
              <a:t>-Davies, K. 1994. Distribution of Supernova Remnants in the Galaxy.</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914400" lvl="1" indent="-514350">
              <a:buFont typeface="+mj-lt"/>
              <a:buAutoNum type="arabicPeriod"/>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4953000" cy="563562"/>
          </a:xfrm>
        </p:spPr>
        <p:txBody>
          <a:bodyPr>
            <a:normAutofit/>
          </a:bodyPr>
          <a:lstStyle/>
          <a:p>
            <a:r>
              <a:rPr lang="en-US" sz="1200" dirty="0" smtClean="0"/>
              <a:t>NOTES</a:t>
            </a:r>
            <a:endParaRPr lang="en-US" sz="1200" dirty="0"/>
          </a:p>
        </p:txBody>
      </p:sp>
      <p:sp>
        <p:nvSpPr>
          <p:cNvPr id="3" name="Content Placeholder 2"/>
          <p:cNvSpPr>
            <a:spLocks noGrp="1"/>
          </p:cNvSpPr>
          <p:nvPr>
            <p:ph idx="1"/>
          </p:nvPr>
        </p:nvSpPr>
        <p:spPr>
          <a:xfrm>
            <a:off x="0" y="304800"/>
            <a:ext cx="9144000" cy="6553200"/>
          </a:xfrm>
        </p:spPr>
        <p:txBody>
          <a:bodyPr numCol="2">
            <a:normAutofit fontScale="25000" lnSpcReduction="20000"/>
          </a:bodyPr>
          <a:lstStyle/>
          <a:p>
            <a:pPr>
              <a:buNone/>
            </a:pPr>
            <a:r>
              <a:rPr lang="en-US" sz="4400" b="1" dirty="0" smtClean="0"/>
              <a:t>Intro: Me – </a:t>
            </a:r>
          </a:p>
          <a:p>
            <a:pPr>
              <a:buNone/>
            </a:pPr>
            <a:r>
              <a:rPr lang="en-US" sz="4400" b="1" dirty="0" smtClean="0"/>
              <a:t>	- </a:t>
            </a:r>
            <a:r>
              <a:rPr lang="en-US" sz="4400" dirty="0" smtClean="0"/>
              <a:t>2 Photon of </a:t>
            </a:r>
            <a:r>
              <a:rPr lang="en-US" sz="4400" dirty="0" err="1" smtClean="0"/>
              <a:t>Cochles</a:t>
            </a:r>
            <a:r>
              <a:rPr lang="en-US" sz="4400" dirty="0" smtClean="0"/>
              <a:t> (inner Ear)</a:t>
            </a:r>
          </a:p>
          <a:p>
            <a:pPr>
              <a:buNone/>
            </a:pPr>
            <a:r>
              <a:rPr lang="en-US" sz="4400" dirty="0" smtClean="0"/>
              <a:t>	- System at UCSF used for Cell transport studies</a:t>
            </a:r>
          </a:p>
          <a:p>
            <a:pPr>
              <a:buNone/>
            </a:pPr>
            <a:r>
              <a:rPr lang="en-US" sz="4400" dirty="0" smtClean="0"/>
              <a:t>	- work in Chemistry, biology, engineering, testing.</a:t>
            </a:r>
          </a:p>
          <a:p>
            <a:pPr>
              <a:buNone/>
            </a:pPr>
            <a:r>
              <a:rPr lang="en-US" sz="4400" b="1" dirty="0" smtClean="0"/>
              <a:t>Do We believe?</a:t>
            </a:r>
          </a:p>
          <a:p>
            <a:pPr>
              <a:buNone/>
            </a:pPr>
            <a:endParaRPr lang="en-US" sz="4400" dirty="0" smtClean="0"/>
          </a:p>
          <a:p>
            <a:pPr>
              <a:buNone/>
            </a:pPr>
            <a:r>
              <a:rPr lang="en-US" sz="4400" dirty="0" smtClean="0"/>
              <a:t>	Bible is the Inspired Word of God</a:t>
            </a:r>
          </a:p>
          <a:p>
            <a:pPr>
              <a:buNone/>
            </a:pPr>
            <a:r>
              <a:rPr lang="en-US" sz="4400" dirty="0"/>
              <a:t>	</a:t>
            </a:r>
            <a:r>
              <a:rPr lang="en-US" sz="4400" dirty="0" smtClean="0"/>
              <a:t>Bible is Historically Accurate - Earth is ~6-10k  old.</a:t>
            </a:r>
          </a:p>
          <a:p>
            <a:pPr>
              <a:buNone/>
            </a:pPr>
            <a:r>
              <a:rPr lang="en-US" sz="4400" dirty="0" smtClean="0"/>
              <a:t>	Genesis account of creation/flood etc. accurate.</a:t>
            </a:r>
          </a:p>
          <a:p>
            <a:pPr>
              <a:buNone/>
            </a:pPr>
            <a:endParaRPr lang="en-US" sz="4400" dirty="0" smtClean="0"/>
          </a:p>
          <a:p>
            <a:pPr>
              <a:buNone/>
            </a:pPr>
            <a:r>
              <a:rPr lang="en-US" sz="4400" b="1" dirty="0" smtClean="0"/>
              <a:t>Accurate Bible?</a:t>
            </a:r>
          </a:p>
          <a:p>
            <a:pPr>
              <a:buNone/>
            </a:pPr>
            <a:r>
              <a:rPr lang="en-US" sz="4400" dirty="0" smtClean="0"/>
              <a:t>	Friend – NASA Researcher – Collector of Coptic Scrolls &amp; Texts</a:t>
            </a:r>
          </a:p>
          <a:p>
            <a:pPr>
              <a:buNone/>
            </a:pPr>
            <a:r>
              <a:rPr lang="en-US" sz="4400" dirty="0" smtClean="0"/>
              <a:t>	“ The work of Jewish copyists is by far the most accurate available. “</a:t>
            </a:r>
          </a:p>
          <a:p>
            <a:pPr>
              <a:buNone/>
            </a:pPr>
            <a:r>
              <a:rPr lang="en-US" sz="4400" b="1" dirty="0" smtClean="0"/>
              <a:t>Scientific Facts in OT</a:t>
            </a:r>
          </a:p>
          <a:p>
            <a:pPr>
              <a:buNone/>
            </a:pPr>
            <a:r>
              <a:rPr lang="en-US" sz="4400" dirty="0" smtClean="0"/>
              <a:t>	Clotting - says infant clotting ability peaks on day 8 – circ before requires K12 injection, K12 peaks Day 8!</a:t>
            </a:r>
          </a:p>
          <a:p>
            <a:pPr>
              <a:buNone/>
            </a:pPr>
            <a:r>
              <a:rPr lang="en-US" sz="4400" dirty="0" smtClean="0"/>
              <a:t>	Life of the flesh -  Blood letting was common practice until 100yrs ago! </a:t>
            </a:r>
          </a:p>
          <a:p>
            <a:pPr>
              <a:buNone/>
            </a:pPr>
            <a:r>
              <a:rPr lang="en-US" sz="4400" dirty="0" smtClean="0"/>
              <a:t>	Leprosy</a:t>
            </a:r>
          </a:p>
          <a:p>
            <a:pPr>
              <a:buNone/>
            </a:pPr>
            <a:r>
              <a:rPr lang="en-US" sz="4400" dirty="0" smtClean="0"/>
              <a:t>		- If used during the dark ages black plague could have been mitigated</a:t>
            </a:r>
          </a:p>
          <a:p>
            <a:pPr>
              <a:buNone/>
            </a:pPr>
            <a:r>
              <a:rPr lang="en-US" sz="4400" dirty="0" smtClean="0"/>
              <a:t>		- standards still basic preventions against disease</a:t>
            </a:r>
          </a:p>
          <a:p>
            <a:pPr>
              <a:buNone/>
            </a:pPr>
            <a:r>
              <a:rPr lang="en-US" sz="4400" b="1" dirty="0" smtClean="0"/>
              <a:t>Prophesy</a:t>
            </a:r>
          </a:p>
          <a:p>
            <a:pPr>
              <a:buNone/>
            </a:pPr>
            <a:r>
              <a:rPr lang="en-US" sz="4400" dirty="0" smtClean="0"/>
              <a:t>	Never Destroyed – The </a:t>
            </a:r>
            <a:r>
              <a:rPr lang="en-US" sz="4400" dirty="0" err="1" smtClean="0"/>
              <a:t>jews</a:t>
            </a:r>
            <a:r>
              <a:rPr lang="en-US" sz="4400" dirty="0" smtClean="0"/>
              <a:t> as a nation “existed” until the creation of the </a:t>
            </a:r>
            <a:r>
              <a:rPr lang="en-US" sz="4400" dirty="0" err="1" smtClean="0"/>
              <a:t>jewish</a:t>
            </a:r>
            <a:r>
              <a:rPr lang="en-US" sz="4400" dirty="0" smtClean="0"/>
              <a:t> state in 1946</a:t>
            </a:r>
          </a:p>
          <a:p>
            <a:pPr marL="342900" lvl="2" indent="-342900">
              <a:buNone/>
            </a:pPr>
            <a:r>
              <a:rPr lang="en-US" sz="4400" dirty="0" smtClean="0"/>
              <a:t>	- Rule over Judah for 70 Yrs (Jeremiah 25:11-12)</a:t>
            </a:r>
          </a:p>
          <a:p>
            <a:pPr marL="342900" lvl="2" indent="-342900">
              <a:buNone/>
            </a:pPr>
            <a:r>
              <a:rPr lang="en-US" sz="4400" dirty="0" smtClean="0"/>
              <a:t>	- Babylon </a:t>
            </a:r>
            <a:r>
              <a:rPr lang="en-US" sz="4400" dirty="0" err="1" smtClean="0"/>
              <a:t>Overthorown</a:t>
            </a:r>
            <a:r>
              <a:rPr lang="en-US" sz="4400" dirty="0" smtClean="0"/>
              <a:t> 50 years after prophesy by Cyrus, who walked through the open gates (as prophesied)</a:t>
            </a:r>
          </a:p>
          <a:p>
            <a:pPr marL="342900" lvl="2" indent="-342900">
              <a:buNone/>
            </a:pPr>
            <a:r>
              <a:rPr lang="en-US" sz="4400" b="1" dirty="0" smtClean="0"/>
              <a:t>	- </a:t>
            </a:r>
            <a:r>
              <a:rPr lang="en-US" sz="4400" dirty="0" smtClean="0"/>
              <a:t>Fulfilled today (archeologists limited in recovery by rising water table)</a:t>
            </a:r>
          </a:p>
          <a:p>
            <a:pPr>
              <a:buNone/>
            </a:pPr>
            <a:r>
              <a:rPr lang="en-US" sz="4400" b="1" dirty="0" smtClean="0"/>
              <a:t>Scientific History</a:t>
            </a:r>
          </a:p>
          <a:p>
            <a:pPr>
              <a:buNone/>
            </a:pPr>
            <a:r>
              <a:rPr lang="en-US" sz="4400" dirty="0" smtClean="0"/>
              <a:t>	- Based on the assumption of a normal set of test conditions (The “Laws of Nature”)</a:t>
            </a:r>
          </a:p>
          <a:p>
            <a:pPr>
              <a:buNone/>
            </a:pPr>
            <a:r>
              <a:rPr lang="en-US" sz="4400" dirty="0" smtClean="0"/>
              <a:t>	- Many of the fundamentals of science rest on </a:t>
            </a:r>
            <a:r>
              <a:rPr lang="en-US" sz="4400" dirty="0" err="1" smtClean="0"/>
              <a:t>christian</a:t>
            </a:r>
            <a:r>
              <a:rPr lang="en-US" sz="4400" dirty="0" smtClean="0"/>
              <a:t> scientists. </a:t>
            </a:r>
          </a:p>
          <a:p>
            <a:pPr>
              <a:buNone/>
            </a:pPr>
            <a:r>
              <a:rPr lang="en-US" sz="4400" b="1" dirty="0" smtClean="0"/>
              <a:t>Problems in Evolutionary Theory</a:t>
            </a:r>
          </a:p>
          <a:p>
            <a:pPr>
              <a:buNone/>
            </a:pPr>
            <a:r>
              <a:rPr lang="en-US" sz="4400" b="1" dirty="0" smtClean="0"/>
              <a:t>	- </a:t>
            </a:r>
            <a:r>
              <a:rPr lang="en-US" sz="4400" dirty="0" err="1" smtClean="0"/>
              <a:t>Protiens</a:t>
            </a:r>
            <a:r>
              <a:rPr lang="en-US" sz="4400" dirty="0" smtClean="0"/>
              <a:t>, which form DNA, simply cannot occur through random chance. </a:t>
            </a:r>
          </a:p>
          <a:p>
            <a:pPr>
              <a:buNone/>
            </a:pPr>
            <a:r>
              <a:rPr lang="en-US" sz="4400" b="1" dirty="0" smtClean="0"/>
              <a:t>Irreducible </a:t>
            </a:r>
            <a:r>
              <a:rPr lang="en-US" sz="4400" b="1" dirty="0" err="1" smtClean="0"/>
              <a:t>Complexiity</a:t>
            </a:r>
            <a:endParaRPr lang="en-US" sz="4400" b="1" dirty="0" smtClean="0"/>
          </a:p>
          <a:p>
            <a:pPr>
              <a:buNone/>
            </a:pPr>
            <a:r>
              <a:rPr lang="en-US" sz="4400" dirty="0" smtClean="0"/>
              <a:t>	- Each of the flagella’s items don’t do anything by themselves. </a:t>
            </a:r>
          </a:p>
          <a:p>
            <a:pPr>
              <a:buNone/>
            </a:pPr>
            <a:r>
              <a:rPr lang="en-US" sz="4400" dirty="0" smtClean="0"/>
              <a:t>	- All, together, are required to form a working system</a:t>
            </a:r>
          </a:p>
          <a:p>
            <a:pPr>
              <a:buNone/>
            </a:pPr>
            <a:r>
              <a:rPr lang="en-US" sz="4400" dirty="0" smtClean="0"/>
              <a:t>	- Mention blood clotting. </a:t>
            </a:r>
          </a:p>
          <a:p>
            <a:pPr>
              <a:buNone/>
            </a:pPr>
            <a:r>
              <a:rPr lang="en-US" sz="4400" b="1" dirty="0" smtClean="0"/>
              <a:t>Evidence of design</a:t>
            </a:r>
          </a:p>
          <a:p>
            <a:pPr>
              <a:buNone/>
            </a:pPr>
            <a:r>
              <a:rPr lang="en-US" sz="4400" b="1" dirty="0" smtClean="0"/>
              <a:t>diamonds</a:t>
            </a:r>
          </a:p>
          <a:p>
            <a:pPr>
              <a:buNone/>
            </a:pPr>
            <a:r>
              <a:rPr lang="en-US" sz="4400" b="1" dirty="0"/>
              <a:t>	</a:t>
            </a:r>
            <a:r>
              <a:rPr lang="en-US" sz="4400" b="1" dirty="0" smtClean="0"/>
              <a:t>- </a:t>
            </a:r>
            <a:r>
              <a:rPr lang="en-US" sz="4400" dirty="0" smtClean="0"/>
              <a:t>Natural Diamonds should have formed Millions of yrs ago, </a:t>
            </a:r>
          </a:p>
          <a:p>
            <a:pPr>
              <a:buNone/>
            </a:pPr>
            <a:r>
              <a:rPr lang="en-US" sz="4400" b="1" dirty="0"/>
              <a:t>	</a:t>
            </a:r>
            <a:r>
              <a:rPr lang="en-US" sz="4400" b="1" dirty="0" smtClean="0"/>
              <a:t>- </a:t>
            </a:r>
            <a:r>
              <a:rPr lang="en-US" sz="4400" dirty="0" smtClean="0"/>
              <a:t>Carbon 14 should have decayed within 100,000yrs of creation of diamond.</a:t>
            </a:r>
          </a:p>
          <a:p>
            <a:pPr>
              <a:buNone/>
            </a:pPr>
            <a:r>
              <a:rPr lang="en-US" sz="4400" dirty="0"/>
              <a:t>	</a:t>
            </a:r>
            <a:r>
              <a:rPr lang="en-US" sz="4400" dirty="0" smtClean="0"/>
              <a:t>- Natural Diamonds today have measureable levels of C14.</a:t>
            </a:r>
          </a:p>
          <a:p>
            <a:pPr>
              <a:buNone/>
            </a:pPr>
            <a:r>
              <a:rPr lang="en-US" sz="4400" b="1" dirty="0" smtClean="0"/>
              <a:t>Helium and granite</a:t>
            </a:r>
          </a:p>
          <a:p>
            <a:pPr>
              <a:buNone/>
            </a:pPr>
            <a:r>
              <a:rPr lang="en-US" sz="4400" b="1" dirty="0"/>
              <a:t>	</a:t>
            </a:r>
            <a:r>
              <a:rPr lang="en-US" sz="4400" dirty="0" smtClean="0"/>
              <a:t>- black specs on granite are mica</a:t>
            </a:r>
          </a:p>
          <a:p>
            <a:pPr>
              <a:buNone/>
            </a:pPr>
            <a:r>
              <a:rPr lang="en-US" sz="4400" dirty="0"/>
              <a:t>	</a:t>
            </a:r>
            <a:r>
              <a:rPr lang="en-US" sz="4400" dirty="0" smtClean="0"/>
              <a:t>- Zircon crystals naturally form in mica</a:t>
            </a:r>
          </a:p>
          <a:p>
            <a:pPr>
              <a:buNone/>
            </a:pPr>
            <a:r>
              <a:rPr lang="en-US" sz="4400" dirty="0" smtClean="0"/>
              <a:t>	- Zircon Contains Helium, which Decays at a constant rate.</a:t>
            </a:r>
          </a:p>
          <a:p>
            <a:pPr>
              <a:buNone/>
            </a:pPr>
            <a:r>
              <a:rPr lang="en-US" sz="4400" dirty="0" smtClean="0"/>
              <a:t>	- Helium diffusion rates indicate an earth age of ~6000yrs. </a:t>
            </a:r>
          </a:p>
          <a:p>
            <a:pPr>
              <a:buNone/>
            </a:pPr>
            <a:r>
              <a:rPr lang="en-US" sz="4400" b="1" dirty="0" smtClean="0"/>
              <a:t>Mud in the sea</a:t>
            </a:r>
          </a:p>
          <a:p>
            <a:pPr>
              <a:buNone/>
            </a:pPr>
            <a:r>
              <a:rPr lang="en-US" sz="4400" b="1" dirty="0" smtClean="0"/>
              <a:t> 	</a:t>
            </a:r>
            <a:r>
              <a:rPr lang="en-US" sz="4400" dirty="0" smtClean="0"/>
              <a:t>- Erosion Produces ~ 20billion tons of sediment /rock in the oceans per year.</a:t>
            </a:r>
          </a:p>
          <a:p>
            <a:pPr>
              <a:buNone/>
            </a:pPr>
            <a:r>
              <a:rPr lang="en-US" sz="4400" b="1" dirty="0"/>
              <a:t>	</a:t>
            </a:r>
            <a:r>
              <a:rPr lang="en-US" sz="4400" dirty="0" smtClean="0"/>
              <a:t>- 1 </a:t>
            </a:r>
            <a:r>
              <a:rPr lang="en-US" sz="4400" dirty="0" err="1" smtClean="0"/>
              <a:t>bn</a:t>
            </a:r>
            <a:r>
              <a:rPr lang="en-US" sz="4400" dirty="0" smtClean="0"/>
              <a:t> is removed by tectonic activity</a:t>
            </a:r>
          </a:p>
          <a:p>
            <a:pPr>
              <a:buNone/>
            </a:pPr>
            <a:r>
              <a:rPr lang="en-US" sz="4400" dirty="0"/>
              <a:t>	</a:t>
            </a:r>
            <a:r>
              <a:rPr lang="en-US" sz="4400" dirty="0" smtClean="0"/>
              <a:t>- Based on current sediment levels, the earth could be no more than 10M years old, not 3 billion yrs.</a:t>
            </a:r>
          </a:p>
          <a:p>
            <a:pPr>
              <a:buNone/>
            </a:pPr>
            <a:r>
              <a:rPr lang="en-US" sz="4400" dirty="0"/>
              <a:t>	</a:t>
            </a:r>
            <a:r>
              <a:rPr lang="en-US" sz="4400" dirty="0" smtClean="0"/>
              <a:t>- Assuming that a massive global flood took place ~500 yrs ago, </a:t>
            </a:r>
          </a:p>
          <a:p>
            <a:pPr>
              <a:buNone/>
            </a:pPr>
            <a:r>
              <a:rPr lang="en-US" sz="4400" dirty="0" smtClean="0"/>
              <a:t>the current sediment level would indicate a 6000 yr old earth.</a:t>
            </a:r>
          </a:p>
          <a:p>
            <a:pPr>
              <a:buNone/>
            </a:pPr>
            <a:endParaRPr lang="en-US" sz="4400" dirty="0" smtClean="0"/>
          </a:p>
          <a:p>
            <a:pPr>
              <a:buNone/>
            </a:pPr>
            <a:r>
              <a:rPr lang="en-US" sz="4400" dirty="0" err="1" smtClean="0"/>
              <a:t>Mosasaur</a:t>
            </a:r>
            <a:r>
              <a:rPr lang="en-US" sz="4400" dirty="0" smtClean="0"/>
              <a:t>  Fossil</a:t>
            </a:r>
          </a:p>
          <a:p>
            <a:pPr>
              <a:buNone/>
            </a:pPr>
            <a:r>
              <a:rPr lang="en-US" sz="4400" dirty="0" smtClean="0"/>
              <a:t>	- Retinal Tissue, Scales and other Tissues intact</a:t>
            </a:r>
          </a:p>
          <a:p>
            <a:pPr>
              <a:buNone/>
            </a:pPr>
            <a:r>
              <a:rPr lang="en-US" sz="4400" dirty="0" smtClean="0"/>
              <a:t> </a:t>
            </a:r>
          </a:p>
          <a:p>
            <a:pPr>
              <a:buNone/>
            </a:pPr>
            <a:r>
              <a:rPr lang="en-US" sz="4400" dirty="0" smtClean="0"/>
              <a:t>Young Universe</a:t>
            </a:r>
          </a:p>
          <a:p>
            <a:pPr>
              <a:buNone/>
            </a:pPr>
            <a:r>
              <a:rPr lang="en-US" sz="4400" dirty="0" smtClean="0"/>
              <a:t>	- Supernovas – Not enough!  1 every 30 years, only a few thousand observed.</a:t>
            </a:r>
          </a:p>
          <a:p>
            <a:pPr marL="342900" lvl="1" indent="-342900">
              <a:buNone/>
            </a:pPr>
            <a:r>
              <a:rPr lang="en-US" sz="4400" dirty="0" smtClean="0"/>
              <a:t>	- Spiral Galaxies - </a:t>
            </a:r>
            <a:r>
              <a:rPr lang="en-US" sz="4400" dirty="0" err="1" smtClean="0"/>
              <a:t>Keplerian</a:t>
            </a:r>
            <a:r>
              <a:rPr lang="en-US" sz="4400" dirty="0" smtClean="0"/>
              <a:t> motion indicates 100-200m yrs. Why are they still there?</a:t>
            </a:r>
          </a:p>
          <a:p>
            <a:pPr>
              <a:buNone/>
            </a:pPr>
            <a:endParaRPr lang="en-US" sz="4400" dirty="0" smtClean="0"/>
          </a:p>
          <a:p>
            <a:pPr>
              <a:buNone/>
            </a:pPr>
            <a:endParaRPr lang="en-US" sz="4400" dirty="0" smtClean="0"/>
          </a:p>
          <a:p>
            <a:pPr>
              <a:buNone/>
            </a:pPr>
            <a:r>
              <a:rPr lang="en-US" sz="4400" b="1" dirty="0" smtClean="0"/>
              <a:t>Summary</a:t>
            </a:r>
          </a:p>
          <a:p>
            <a:pPr>
              <a:buNone/>
            </a:pPr>
            <a:r>
              <a:rPr lang="en-US" sz="4400" b="1" dirty="0" smtClean="0"/>
              <a:t>God’s Direction and his creation are abundantly evident all around us.</a:t>
            </a:r>
          </a:p>
          <a:p>
            <a:pPr>
              <a:buNone/>
            </a:pPr>
            <a:r>
              <a:rPr lang="en-US" sz="4400" b="1" dirty="0" smtClean="0"/>
              <a:t>Who’s Logic should we follow? The </a:t>
            </a:r>
            <a:r>
              <a:rPr lang="en-US" sz="4400" b="1" dirty="0" err="1" smtClean="0"/>
              <a:t>unfallabile</a:t>
            </a:r>
            <a:r>
              <a:rPr lang="en-US" sz="4400" b="1" dirty="0" smtClean="0"/>
              <a:t> direction of God, or the constantly in-error logic of man?</a:t>
            </a:r>
          </a:p>
          <a:p>
            <a:pPr>
              <a:buNone/>
            </a:pPr>
            <a:r>
              <a:rPr lang="en-US" sz="4400" b="1" dirty="0" smtClean="0"/>
              <a:t>Who’s will should we follow? Our own, or God’s?</a:t>
            </a:r>
          </a:p>
          <a:p>
            <a:pPr>
              <a:buNone/>
            </a:pPr>
            <a:endParaRPr lang="en-US" sz="4400" dirty="0" smtClean="0"/>
          </a:p>
          <a:p>
            <a:pPr>
              <a:buNone/>
            </a:pPr>
            <a:endParaRPr lang="en-US" sz="4400" dirty="0" smtClean="0"/>
          </a:p>
          <a:p>
            <a:pPr>
              <a:buNone/>
            </a:pPr>
            <a:endParaRPr lang="en-US" sz="49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Experience</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304800" y="1219200"/>
            <a:ext cx="4038600" cy="53848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4953000" y="1371600"/>
            <a:ext cx="3428370" cy="512139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Experience</a:t>
            </a:r>
            <a:endParaRPr lang="en-US" dirty="0"/>
          </a:p>
        </p:txBody>
      </p:sp>
      <p:pic>
        <p:nvPicPr>
          <p:cNvPr id="4" name="Tomatoe Transport.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838200" y="1143000"/>
            <a:ext cx="6553200" cy="5242560"/>
          </a:xfrm>
          <a:prstGeom prst="rect">
            <a:avLst/>
          </a:prstGeom>
        </p:spPr>
      </p:pic>
      <p:sp>
        <p:nvSpPr>
          <p:cNvPr id="5" name="TextBox 4"/>
          <p:cNvSpPr txBox="1"/>
          <p:nvPr/>
        </p:nvSpPr>
        <p:spPr>
          <a:xfrm>
            <a:off x="838200" y="6477000"/>
            <a:ext cx="6629400" cy="369332"/>
          </a:xfrm>
          <a:prstGeom prst="rect">
            <a:avLst/>
          </a:prstGeom>
          <a:noFill/>
        </p:spPr>
        <p:txBody>
          <a:bodyPr wrap="square" rtlCol="0">
            <a:spAutoFit/>
          </a:bodyPr>
          <a:lstStyle/>
          <a:p>
            <a:r>
              <a:rPr lang="en-US" dirty="0" err="1" smtClean="0"/>
              <a:t>Solanum</a:t>
            </a:r>
            <a:r>
              <a:rPr lang="en-US" dirty="0" smtClean="0"/>
              <a:t> </a:t>
            </a:r>
            <a:r>
              <a:rPr lang="en-US" dirty="0" err="1" smtClean="0"/>
              <a:t>lycopersicum</a:t>
            </a:r>
            <a:r>
              <a:rPr lang="en-US" dirty="0" smtClean="0"/>
              <a:t>(Tomato)  Transport</a:t>
            </a:r>
            <a:endParaRPr lang="en-US" dirty="0"/>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600200" y="1600200"/>
            <a:ext cx="6045200" cy="4533900"/>
          </a:xfrm>
          <a:prstGeom prst="rect">
            <a:avLst/>
          </a:prstGeom>
          <a:noFill/>
          <a:ln w="9525">
            <a:noFill/>
            <a:miter lim="800000"/>
            <a:headEnd/>
            <a:tailEnd/>
          </a:ln>
        </p:spPr>
      </p:pic>
      <p:sp>
        <p:nvSpPr>
          <p:cNvPr id="6" name="Right Arrow 5"/>
          <p:cNvSpPr/>
          <p:nvPr/>
        </p:nvSpPr>
        <p:spPr>
          <a:xfrm>
            <a:off x="2514600" y="2362200"/>
            <a:ext cx="2209800" cy="27432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NERD!</a:t>
            </a:r>
            <a:endParaRPr lang="en-US" sz="4000" dirty="0"/>
          </a:p>
        </p:txBody>
      </p:sp>
      <p:sp>
        <p:nvSpPr>
          <p:cNvPr id="2" name="Title 1"/>
          <p:cNvSpPr>
            <a:spLocks noGrp="1"/>
          </p:cNvSpPr>
          <p:nvPr>
            <p:ph type="title"/>
          </p:nvPr>
        </p:nvSpPr>
        <p:spPr/>
        <p:txBody>
          <a:bodyPr/>
          <a:lstStyle/>
          <a:p>
            <a:r>
              <a:rPr lang="en-US" dirty="0" smtClean="0"/>
              <a:t>Conclusion</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 We Believe?</a:t>
            </a:r>
            <a:endParaRPr lang="en-US" dirty="0"/>
          </a:p>
        </p:txBody>
      </p:sp>
      <p:sp>
        <p:nvSpPr>
          <p:cNvPr id="3" name="Content Placeholder 2"/>
          <p:cNvSpPr>
            <a:spLocks noGrp="1"/>
          </p:cNvSpPr>
          <p:nvPr>
            <p:ph idx="1"/>
          </p:nvPr>
        </p:nvSpPr>
        <p:spPr/>
        <p:txBody>
          <a:bodyPr/>
          <a:lstStyle/>
          <a:p>
            <a:r>
              <a:rPr lang="en-US" dirty="0" smtClean="0"/>
              <a:t>Is the Bible Accurate?</a:t>
            </a:r>
          </a:p>
          <a:p>
            <a:r>
              <a:rPr lang="en-US" dirty="0" smtClean="0"/>
              <a:t>Can we read the Bible Literally?</a:t>
            </a:r>
          </a:p>
          <a:p>
            <a:r>
              <a:rPr lang="en-US" dirty="0" smtClean="0"/>
              <a:t>Does the Bible conflict with modern scientific evidence?</a:t>
            </a:r>
          </a:p>
          <a:p>
            <a:r>
              <a:rPr lang="en-US" dirty="0" smtClean="0"/>
              <a:t>Is there evidence supporting the literal interpretation of Genesis? (7 Days of creation, flood etc.)</a:t>
            </a:r>
          </a:p>
          <a:p>
            <a:pPr>
              <a:buNone/>
            </a:pPr>
            <a:endParaRPr lang="en-US" dirty="0" smtClean="0"/>
          </a:p>
          <a:p>
            <a:endParaRPr lang="en-US" dirty="0" smtClean="0"/>
          </a:p>
          <a:p>
            <a:endParaRPr lang="en-US" dirty="0" smtClean="0"/>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Faith</a:t>
            </a:r>
            <a:endParaRPr lang="en-US" dirty="0"/>
          </a:p>
        </p:txBody>
      </p:sp>
      <p:sp>
        <p:nvSpPr>
          <p:cNvPr id="3" name="Content Placeholder 2"/>
          <p:cNvSpPr>
            <a:spLocks noGrp="1"/>
          </p:cNvSpPr>
          <p:nvPr>
            <p:ph idx="1"/>
          </p:nvPr>
        </p:nvSpPr>
        <p:spPr/>
        <p:txBody>
          <a:bodyPr>
            <a:normAutofit lnSpcReduction="10000"/>
          </a:bodyPr>
          <a:lstStyle/>
          <a:p>
            <a:r>
              <a:rPr lang="en-US" dirty="0" smtClean="0"/>
              <a:t>We all </a:t>
            </a:r>
            <a:r>
              <a:rPr lang="en-US" i="1" u="sng" dirty="0" smtClean="0"/>
              <a:t>fall to</a:t>
            </a:r>
            <a:r>
              <a:rPr lang="en-US" u="sng" dirty="0" smtClean="0"/>
              <a:t> </a:t>
            </a:r>
            <a:r>
              <a:rPr lang="en-US" dirty="0" smtClean="0"/>
              <a:t>belief in something</a:t>
            </a:r>
            <a:r>
              <a:rPr lang="en-US" sz="1300" dirty="0" smtClean="0"/>
              <a:t> (2)</a:t>
            </a:r>
          </a:p>
          <a:p>
            <a:pPr lvl="1"/>
            <a:r>
              <a:rPr lang="en-US" dirty="0" smtClean="0"/>
              <a:t>Convinced by evidence (jury trial)</a:t>
            </a:r>
          </a:p>
          <a:p>
            <a:pPr lvl="1"/>
            <a:r>
              <a:rPr lang="en-US" dirty="0" smtClean="0"/>
              <a:t>Assume based on experience (the car will start because it always has)</a:t>
            </a:r>
          </a:p>
          <a:p>
            <a:pPr lvl="1"/>
            <a:r>
              <a:rPr lang="en-US" dirty="0" smtClean="0"/>
              <a:t>Swayed by emotion (“I can sense God’s Love”)</a:t>
            </a:r>
          </a:p>
          <a:p>
            <a:pPr lvl="1"/>
            <a:r>
              <a:rPr lang="en-US" dirty="0" smtClean="0"/>
              <a:t>Disbelief of one faith= Faith in something else.</a:t>
            </a:r>
          </a:p>
          <a:p>
            <a:pPr lvl="2">
              <a:buNone/>
            </a:pPr>
            <a:r>
              <a:rPr lang="en-US" sz="2000" i="1" dirty="0" smtClean="0"/>
              <a:t>“God Cannot exist if there are so many conflicting religions” </a:t>
            </a:r>
          </a:p>
          <a:p>
            <a:pPr lvl="2">
              <a:buNone/>
            </a:pPr>
            <a:r>
              <a:rPr lang="en-US" sz="2000" dirty="0" smtClean="0"/>
              <a:t>				= </a:t>
            </a:r>
          </a:p>
          <a:p>
            <a:pPr lvl="2">
              <a:buNone/>
            </a:pPr>
            <a:r>
              <a:rPr lang="en-US" sz="2000" i="1" dirty="0" smtClean="0"/>
              <a:t>“I have faith God does not exist, because so many religions conflict.” </a:t>
            </a:r>
          </a:p>
          <a:p>
            <a:pPr lvl="1">
              <a:buNone/>
            </a:pPr>
            <a:r>
              <a:rPr lang="en-US" dirty="0" smtClean="0"/>
              <a:t>…Is either 100% provable/reasonable?  both = Faith</a:t>
            </a:r>
          </a:p>
          <a:p>
            <a:pPr lvl="1"/>
            <a:endParaRPr lang="en-US" dirty="0" smtClean="0"/>
          </a:p>
          <a:p>
            <a:pPr lvl="1"/>
            <a:endParaRPr lang="en-US" dirty="0" smtClean="0"/>
          </a:p>
          <a:p>
            <a:pPr>
              <a:buNone/>
            </a:pPr>
            <a:endParaRPr lang="en-US" dirty="0"/>
          </a:p>
          <a:p>
            <a:pPr>
              <a:buNone/>
            </a:pPr>
            <a:endParaRPr lang="en-US" dirty="0" smtClean="0"/>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0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1317" t="24765" r="2632" b="38492"/>
          <a:stretch>
            <a:fillRect/>
          </a:stretch>
        </p:blipFill>
        <p:spPr bwMode="auto">
          <a:xfrm>
            <a:off x="990600" y="5029200"/>
            <a:ext cx="7315200" cy="1600200"/>
          </a:xfrm>
          <a:prstGeom prst="roundRect">
            <a:avLst>
              <a:gd name="adj" fmla="val 8594"/>
            </a:avLst>
          </a:prstGeom>
          <a:solidFill>
            <a:srgbClr val="FFFFFF">
              <a:shade val="85000"/>
              <a:alpha val="45000"/>
            </a:srgbClr>
          </a:solidFill>
          <a:ln>
            <a:noFill/>
          </a:ln>
          <a:effectLst>
            <a:outerShdw blurRad="50800" dist="38100" dir="18900000" algn="bl" rotWithShape="0">
              <a:prstClr val="black">
                <a:alpha val="11000"/>
              </a:prstClr>
            </a:outerShdw>
            <a:reflection blurRad="12700" stA="38000" endPos="28000" dist="5000" dir="5400000" sy="-100000" algn="bl" rotWithShape="0"/>
          </a:effectLst>
        </p:spPr>
      </p:pic>
      <p:sp>
        <p:nvSpPr>
          <p:cNvPr id="2" name="Title 1"/>
          <p:cNvSpPr>
            <a:spLocks noGrp="1"/>
          </p:cNvSpPr>
          <p:nvPr>
            <p:ph type="title"/>
          </p:nvPr>
        </p:nvSpPr>
        <p:spPr/>
        <p:txBody>
          <a:bodyPr/>
          <a:lstStyle/>
          <a:p>
            <a:r>
              <a:rPr lang="en-US" dirty="0" smtClean="0"/>
              <a:t>The Accurate Bible?</a:t>
            </a:r>
            <a:endParaRPr lang="en-US" dirty="0"/>
          </a:p>
        </p:txBody>
      </p:sp>
      <p:sp>
        <p:nvSpPr>
          <p:cNvPr id="3" name="Content Placeholder 2"/>
          <p:cNvSpPr>
            <a:spLocks noGrp="1"/>
          </p:cNvSpPr>
          <p:nvPr>
            <p:ph idx="1"/>
          </p:nvPr>
        </p:nvSpPr>
        <p:spPr>
          <a:xfrm>
            <a:off x="152400" y="1447801"/>
            <a:ext cx="8763000" cy="2971800"/>
          </a:xfrm>
        </p:spPr>
        <p:txBody>
          <a:bodyPr>
            <a:normAutofit/>
          </a:bodyPr>
          <a:lstStyle/>
          <a:p>
            <a:r>
              <a:rPr lang="en-US" dirty="0" smtClean="0"/>
              <a:t>Unequaled Accuracy </a:t>
            </a:r>
            <a:r>
              <a:rPr lang="en-US" sz="2000" dirty="0" smtClean="0"/>
              <a:t>(Rules for Jewish Synagogue Copyists) </a:t>
            </a:r>
            <a:r>
              <a:rPr lang="en-US" sz="1200" dirty="0" smtClean="0"/>
              <a:t>(4)</a:t>
            </a:r>
          </a:p>
          <a:p>
            <a:pPr lvl="1"/>
            <a:r>
              <a:rPr lang="en-US" dirty="0" smtClean="0"/>
              <a:t>Locked Columns, letters</a:t>
            </a:r>
            <a:r>
              <a:rPr lang="en-US" dirty="0"/>
              <a:t>,</a:t>
            </a:r>
            <a:r>
              <a:rPr lang="en-US" dirty="0" smtClean="0"/>
              <a:t> line density</a:t>
            </a:r>
          </a:p>
          <a:p>
            <a:pPr lvl="1"/>
            <a:r>
              <a:rPr lang="en-US" dirty="0" smtClean="0"/>
              <a:t>Copied from a certified original</a:t>
            </a:r>
          </a:p>
          <a:p>
            <a:pPr lvl="1"/>
            <a:r>
              <a:rPr lang="en-US" dirty="0" smtClean="0"/>
              <a:t>Counted letters from copy to original</a:t>
            </a:r>
          </a:p>
          <a:p>
            <a:pPr lvl="1"/>
            <a:r>
              <a:rPr lang="en-US" dirty="0" smtClean="0"/>
              <a:t>Copies made in error destroyed</a:t>
            </a:r>
          </a:p>
          <a:p>
            <a:endParaRPr lang="en-US" dirty="0" smtClean="0"/>
          </a:p>
          <a:p>
            <a:pPr lvl="1"/>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amond(in)">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The Accurate Bible?</a:t>
            </a:r>
            <a:endParaRPr lang="en-US" dirty="0"/>
          </a:p>
        </p:txBody>
      </p:sp>
      <p:sp>
        <p:nvSpPr>
          <p:cNvPr id="3" name="Content Placeholder 2"/>
          <p:cNvSpPr>
            <a:spLocks noGrp="1"/>
          </p:cNvSpPr>
          <p:nvPr>
            <p:ph idx="1"/>
          </p:nvPr>
        </p:nvSpPr>
        <p:spPr>
          <a:xfrm>
            <a:off x="533400" y="1143000"/>
            <a:ext cx="8229600" cy="609600"/>
          </a:xfrm>
        </p:spPr>
        <p:txBody>
          <a:bodyPr/>
          <a:lstStyle/>
          <a:p>
            <a:pPr>
              <a:buNone/>
            </a:pPr>
            <a:r>
              <a:rPr lang="en-US" dirty="0" smtClean="0"/>
              <a:t>Compare to other ancient writings : </a:t>
            </a:r>
            <a:r>
              <a:rPr lang="en-US" sz="1200" dirty="0" smtClean="0"/>
              <a:t>(5)</a:t>
            </a:r>
          </a:p>
          <a:p>
            <a:pPr>
              <a:buNone/>
            </a:pPr>
            <a:endParaRPr lang="en-US" dirty="0" smtClean="0"/>
          </a:p>
          <a:p>
            <a:pPr>
              <a:buNone/>
            </a:pPr>
            <a:endParaRPr lang="en-US" dirty="0"/>
          </a:p>
        </p:txBody>
      </p:sp>
      <p:graphicFrame>
        <p:nvGraphicFramePr>
          <p:cNvPr id="5" name="Table 4"/>
          <p:cNvGraphicFramePr>
            <a:graphicFrameLocks noGrp="1"/>
          </p:cNvGraphicFramePr>
          <p:nvPr/>
        </p:nvGraphicFramePr>
        <p:xfrm>
          <a:off x="381000" y="1676400"/>
          <a:ext cx="8458200" cy="4167944"/>
        </p:xfrm>
        <a:graphic>
          <a:graphicData uri="http://schemas.openxmlformats.org/drawingml/2006/table">
            <a:tbl>
              <a:tblPr firstRow="1" bandRow="1">
                <a:tableStyleId>{5C22544A-7EE6-4342-B048-85BDC9FD1C3A}</a:tableStyleId>
              </a:tblPr>
              <a:tblGrid>
                <a:gridCol w="1691640"/>
                <a:gridCol w="1691640"/>
                <a:gridCol w="1691640"/>
                <a:gridCol w="1691640"/>
                <a:gridCol w="1691640"/>
              </a:tblGrid>
              <a:tr h="1027712">
                <a:tc>
                  <a:txBody>
                    <a:bodyPr/>
                    <a:lstStyle/>
                    <a:p>
                      <a:pPr algn="ctr"/>
                      <a:r>
                        <a:rPr lang="en-US" b="1" dirty="0" smtClean="0"/>
                        <a:t>Author</a:t>
                      </a:r>
                      <a:endParaRPr lang="en-US" b="1" dirty="0"/>
                    </a:p>
                  </a:txBody>
                  <a:tcPr anchor="ctr"/>
                </a:tc>
                <a:tc>
                  <a:txBody>
                    <a:bodyPr/>
                    <a:lstStyle/>
                    <a:p>
                      <a:pPr algn="ctr"/>
                      <a:r>
                        <a:rPr lang="en-US" b="1" dirty="0" smtClean="0"/>
                        <a:t>Written</a:t>
                      </a:r>
                      <a:endParaRPr lang="en-US" b="1" dirty="0"/>
                    </a:p>
                  </a:txBody>
                  <a:tcPr anchor="ctr"/>
                </a:tc>
                <a:tc>
                  <a:txBody>
                    <a:bodyPr/>
                    <a:lstStyle/>
                    <a:p>
                      <a:pPr algn="ctr"/>
                      <a:r>
                        <a:rPr lang="en-US" b="1" dirty="0" smtClean="0"/>
                        <a:t>Earliest Copy in Existence</a:t>
                      </a:r>
                      <a:endParaRPr lang="en-US" b="1" dirty="0"/>
                    </a:p>
                  </a:txBody>
                  <a:tcPr anchor="ctr"/>
                </a:tc>
                <a:tc>
                  <a:txBody>
                    <a:bodyPr/>
                    <a:lstStyle/>
                    <a:p>
                      <a:pPr algn="ctr"/>
                      <a:r>
                        <a:rPr lang="en-US" b="1" dirty="0" smtClean="0"/>
                        <a:t>Time Between Original and Oldest Copy</a:t>
                      </a:r>
                      <a:endParaRPr lang="en-US" b="1" dirty="0"/>
                    </a:p>
                  </a:txBody>
                  <a:tcPr anchor="ctr"/>
                </a:tc>
                <a:tc>
                  <a:txBody>
                    <a:bodyPr/>
                    <a:lstStyle/>
                    <a:p>
                      <a:pPr algn="ctr"/>
                      <a:r>
                        <a:rPr lang="en-US" b="1" dirty="0" smtClean="0"/>
                        <a:t># of Ancient Copies in </a:t>
                      </a:r>
                      <a:r>
                        <a:rPr lang="en-US" b="1" dirty="0" err="1" smtClean="0"/>
                        <a:t>Existance</a:t>
                      </a:r>
                      <a:endParaRPr lang="en-US" b="1" dirty="0"/>
                    </a:p>
                  </a:txBody>
                  <a:tcPr anchor="ctr"/>
                </a:tc>
              </a:tr>
              <a:tr h="785058">
                <a:tc>
                  <a:txBody>
                    <a:bodyPr/>
                    <a:lstStyle/>
                    <a:p>
                      <a:pPr algn="ctr"/>
                      <a:r>
                        <a:rPr lang="en-US" dirty="0" smtClean="0"/>
                        <a:t>Plato</a:t>
                      </a:r>
                      <a:endParaRPr lang="en-US" dirty="0"/>
                    </a:p>
                  </a:txBody>
                  <a:tcPr anchor="ctr"/>
                </a:tc>
                <a:tc>
                  <a:txBody>
                    <a:bodyPr/>
                    <a:lstStyle/>
                    <a:p>
                      <a:pPr algn="ctr"/>
                      <a:r>
                        <a:rPr lang="en-US" dirty="0" smtClean="0"/>
                        <a:t>~390 BC</a:t>
                      </a:r>
                      <a:endParaRPr lang="en-US" dirty="0"/>
                    </a:p>
                  </a:txBody>
                  <a:tcPr anchor="ctr"/>
                </a:tc>
                <a:tc>
                  <a:txBody>
                    <a:bodyPr/>
                    <a:lstStyle/>
                    <a:p>
                      <a:pPr algn="ctr"/>
                      <a:r>
                        <a:rPr lang="en-US" dirty="0" smtClean="0"/>
                        <a:t>900 AD</a:t>
                      </a:r>
                      <a:endParaRPr lang="en-US" dirty="0"/>
                    </a:p>
                  </a:txBody>
                  <a:tcPr anchor="ctr"/>
                </a:tc>
                <a:tc>
                  <a:txBody>
                    <a:bodyPr/>
                    <a:lstStyle/>
                    <a:p>
                      <a:pPr algn="ctr"/>
                      <a:r>
                        <a:rPr lang="en-US" dirty="0" smtClean="0"/>
                        <a:t>1200 yrs</a:t>
                      </a:r>
                      <a:endParaRPr lang="en-US" dirty="0"/>
                    </a:p>
                  </a:txBody>
                  <a:tcPr anchor="ctr"/>
                </a:tc>
                <a:tc>
                  <a:txBody>
                    <a:bodyPr/>
                    <a:lstStyle/>
                    <a:p>
                      <a:pPr algn="ctr"/>
                      <a:r>
                        <a:rPr lang="en-US" dirty="0" smtClean="0"/>
                        <a:t>7</a:t>
                      </a:r>
                      <a:endParaRPr lang="en-US" dirty="0"/>
                    </a:p>
                  </a:txBody>
                  <a:tcPr anchor="ctr"/>
                </a:tc>
              </a:tr>
              <a:tr h="785058">
                <a:tc>
                  <a:txBody>
                    <a:bodyPr/>
                    <a:lstStyle/>
                    <a:p>
                      <a:pPr algn="ctr"/>
                      <a:r>
                        <a:rPr lang="en-US" dirty="0" smtClean="0"/>
                        <a:t>Aristotle</a:t>
                      </a:r>
                      <a:endParaRPr lang="en-US" dirty="0"/>
                    </a:p>
                  </a:txBody>
                  <a:tcPr anchor="ctr"/>
                </a:tc>
                <a:tc>
                  <a:txBody>
                    <a:bodyPr/>
                    <a:lstStyle/>
                    <a:p>
                      <a:pPr algn="ctr"/>
                      <a:r>
                        <a:rPr lang="en-US" dirty="0" smtClean="0"/>
                        <a:t>~350 BC</a:t>
                      </a:r>
                      <a:endParaRPr lang="en-US" dirty="0"/>
                    </a:p>
                  </a:txBody>
                  <a:tcPr anchor="ctr"/>
                </a:tc>
                <a:tc>
                  <a:txBody>
                    <a:bodyPr/>
                    <a:lstStyle/>
                    <a:p>
                      <a:pPr algn="ctr"/>
                      <a:r>
                        <a:rPr lang="en-US" dirty="0" smtClean="0"/>
                        <a:t>1100 AD</a:t>
                      </a:r>
                      <a:endParaRPr lang="en-US" dirty="0"/>
                    </a:p>
                  </a:txBody>
                  <a:tcPr anchor="ctr"/>
                </a:tc>
                <a:tc>
                  <a:txBody>
                    <a:bodyPr/>
                    <a:lstStyle/>
                    <a:p>
                      <a:pPr algn="ctr"/>
                      <a:r>
                        <a:rPr lang="en-US" dirty="0" smtClean="0"/>
                        <a:t>1400 yrs</a:t>
                      </a:r>
                      <a:endParaRPr lang="en-US" dirty="0"/>
                    </a:p>
                  </a:txBody>
                  <a:tcPr anchor="ctr"/>
                </a:tc>
                <a:tc>
                  <a:txBody>
                    <a:bodyPr/>
                    <a:lstStyle/>
                    <a:p>
                      <a:pPr algn="ctr"/>
                      <a:r>
                        <a:rPr lang="en-US" dirty="0" smtClean="0"/>
                        <a:t>37</a:t>
                      </a:r>
                      <a:endParaRPr lang="en-US" dirty="0"/>
                    </a:p>
                  </a:txBody>
                  <a:tcPr anchor="ctr"/>
                </a:tc>
              </a:tr>
              <a:tr h="785058">
                <a:tc>
                  <a:txBody>
                    <a:bodyPr/>
                    <a:lstStyle/>
                    <a:p>
                      <a:pPr algn="ctr"/>
                      <a:r>
                        <a:rPr lang="en-US" dirty="0" smtClean="0"/>
                        <a:t>Sophocles</a:t>
                      </a:r>
                      <a:endParaRPr lang="en-US" dirty="0"/>
                    </a:p>
                  </a:txBody>
                  <a:tcPr anchor="ctr"/>
                </a:tc>
                <a:tc>
                  <a:txBody>
                    <a:bodyPr/>
                    <a:lstStyle/>
                    <a:p>
                      <a:pPr algn="ctr"/>
                      <a:r>
                        <a:rPr lang="en-US" dirty="0" smtClean="0"/>
                        <a:t>~450 BC</a:t>
                      </a:r>
                      <a:endParaRPr lang="en-US" dirty="0"/>
                    </a:p>
                  </a:txBody>
                  <a:tcPr anchor="ctr"/>
                </a:tc>
                <a:tc>
                  <a:txBody>
                    <a:bodyPr/>
                    <a:lstStyle/>
                    <a:p>
                      <a:pPr algn="ctr"/>
                      <a:r>
                        <a:rPr lang="en-US" dirty="0" smtClean="0"/>
                        <a:t>1000 AD</a:t>
                      </a:r>
                      <a:endParaRPr lang="en-US" dirty="0"/>
                    </a:p>
                  </a:txBody>
                  <a:tcPr anchor="ctr"/>
                </a:tc>
                <a:tc>
                  <a:txBody>
                    <a:bodyPr/>
                    <a:lstStyle/>
                    <a:p>
                      <a:pPr algn="ctr"/>
                      <a:r>
                        <a:rPr lang="en-US" dirty="0" smtClean="0"/>
                        <a:t>1400 yrs</a:t>
                      </a:r>
                      <a:endParaRPr lang="en-US" dirty="0"/>
                    </a:p>
                  </a:txBody>
                  <a:tcPr anchor="ctr"/>
                </a:tc>
                <a:tc>
                  <a:txBody>
                    <a:bodyPr/>
                    <a:lstStyle/>
                    <a:p>
                      <a:pPr algn="ctr"/>
                      <a:r>
                        <a:rPr lang="en-US" dirty="0" smtClean="0"/>
                        <a:t>193</a:t>
                      </a:r>
                      <a:endParaRPr lang="en-US" dirty="0"/>
                    </a:p>
                  </a:txBody>
                  <a:tcPr anchor="ctr"/>
                </a:tc>
              </a:tr>
              <a:tr h="785058">
                <a:tc>
                  <a:txBody>
                    <a:bodyPr/>
                    <a:lstStyle/>
                    <a:p>
                      <a:pPr algn="ctr"/>
                      <a:r>
                        <a:rPr lang="en-US" sz="2000" b="1" dirty="0" smtClean="0"/>
                        <a:t>New Testament</a:t>
                      </a:r>
                      <a:endParaRPr lang="en-US" sz="2000" b="1" dirty="0"/>
                    </a:p>
                  </a:txBody>
                  <a:tcPr anchor="ctr"/>
                </a:tc>
                <a:tc>
                  <a:txBody>
                    <a:bodyPr/>
                    <a:lstStyle/>
                    <a:p>
                      <a:pPr algn="ctr"/>
                      <a:r>
                        <a:rPr lang="en-US" sz="2000" b="1" dirty="0" smtClean="0"/>
                        <a:t>48 AD (Mark)</a:t>
                      </a:r>
                      <a:endParaRPr lang="en-US" sz="2000" b="1" dirty="0"/>
                    </a:p>
                  </a:txBody>
                  <a:tcPr anchor="ctr"/>
                </a:tc>
                <a:tc>
                  <a:txBody>
                    <a:bodyPr/>
                    <a:lstStyle/>
                    <a:p>
                      <a:pPr algn="ctr"/>
                      <a:r>
                        <a:rPr lang="en-US" sz="2000" b="1" dirty="0" smtClean="0"/>
                        <a:t>130 AD (N.T.)</a:t>
                      </a:r>
                      <a:endParaRPr lang="en-US" sz="2000" b="1" dirty="0"/>
                    </a:p>
                  </a:txBody>
                  <a:tcPr anchor="ctr"/>
                </a:tc>
                <a:tc>
                  <a:txBody>
                    <a:bodyPr/>
                    <a:lstStyle/>
                    <a:p>
                      <a:pPr algn="ctr"/>
                      <a:r>
                        <a:rPr lang="en-US" sz="2000" b="1" dirty="0" smtClean="0"/>
                        <a:t>80 yrs</a:t>
                      </a:r>
                      <a:endParaRPr lang="en-US" sz="2000" b="1" dirty="0"/>
                    </a:p>
                  </a:txBody>
                  <a:tcPr anchor="ctr"/>
                </a:tc>
                <a:tc>
                  <a:txBody>
                    <a:bodyPr/>
                    <a:lstStyle/>
                    <a:p>
                      <a:pPr algn="ctr"/>
                      <a:r>
                        <a:rPr lang="en-US" sz="2000" b="1" dirty="0" smtClean="0"/>
                        <a:t>24,630</a:t>
                      </a:r>
                      <a:endParaRPr lang="en-US" sz="2000" b="1" dirty="0"/>
                    </a:p>
                  </a:txBody>
                  <a:tcPr anchor="ctr"/>
                </a:tc>
              </a:tr>
            </a:tbl>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1834</TotalTime>
  <Words>1156</Words>
  <Application>Microsoft Macintosh PowerPoint</Application>
  <PresentationFormat>On-screen Show (4:3)</PresentationFormat>
  <Paragraphs>253</Paragraphs>
  <Slides>27</Slides>
  <Notes>0</Notes>
  <HiddenSlides>2</HiddenSlides>
  <MMClips>4</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Does God Exist? Is the Bible Accurate?</vt:lpstr>
      <vt:lpstr>My Experience</vt:lpstr>
      <vt:lpstr>My Experience</vt:lpstr>
      <vt:lpstr>My Experience</vt:lpstr>
      <vt:lpstr>Conclusion</vt:lpstr>
      <vt:lpstr>Do We Believe?</vt:lpstr>
      <vt:lpstr>Faith</vt:lpstr>
      <vt:lpstr>The Accurate Bible?</vt:lpstr>
      <vt:lpstr>The Accurate Bible?</vt:lpstr>
      <vt:lpstr>Scientific Facts in OT</vt:lpstr>
      <vt:lpstr>Prophesy</vt:lpstr>
      <vt:lpstr>Conclusions</vt:lpstr>
      <vt:lpstr>Scientific History – Christians.</vt:lpstr>
      <vt:lpstr>Evolution Defined</vt:lpstr>
      <vt:lpstr>Problems in Evolutionary Theory</vt:lpstr>
      <vt:lpstr>Problems in Evolutionary Theory</vt:lpstr>
      <vt:lpstr>Evidence of Design</vt:lpstr>
      <vt:lpstr>Summary</vt:lpstr>
      <vt:lpstr>Evidence for a Young Earth</vt:lpstr>
      <vt:lpstr>Evidence for a Young Earth</vt:lpstr>
      <vt:lpstr>Evidence for a Young universe</vt:lpstr>
      <vt:lpstr>PowerPoint Presentation</vt:lpstr>
      <vt:lpstr>Summary</vt:lpstr>
      <vt:lpstr>Conclusion</vt:lpstr>
      <vt:lpstr>PowerPoint Presentation</vt:lpstr>
      <vt:lpstr>References</vt:lpstr>
      <vt:lpstr>NOTES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Creationism – How Crazy is it?</dc:title>
  <dc:creator>Admin</dc:creator>
  <cp:lastModifiedBy>Adam Acevedo</cp:lastModifiedBy>
  <cp:revision>181</cp:revision>
  <dcterms:created xsi:type="dcterms:W3CDTF">2010-11-07T21:01:31Z</dcterms:created>
  <dcterms:modified xsi:type="dcterms:W3CDTF">2010-11-21T04:53:37Z</dcterms:modified>
</cp:coreProperties>
</file>